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34"/>
  </p:notesMasterIdLst>
  <p:handoutMasterIdLst>
    <p:handoutMasterId r:id="rId35"/>
  </p:handoutMasterIdLst>
  <p:sldIdLst>
    <p:sldId id="770" r:id="rId7"/>
    <p:sldId id="354" r:id="rId8"/>
    <p:sldId id="769" r:id="rId9"/>
    <p:sldId id="259" r:id="rId10"/>
    <p:sldId id="681" r:id="rId11"/>
    <p:sldId id="698" r:id="rId12"/>
    <p:sldId id="696" r:id="rId13"/>
    <p:sldId id="707" r:id="rId14"/>
    <p:sldId id="283" r:id="rId15"/>
    <p:sldId id="648" r:id="rId16"/>
    <p:sldId id="767" r:id="rId17"/>
    <p:sldId id="282" r:id="rId18"/>
    <p:sldId id="765" r:id="rId19"/>
    <p:sldId id="753" r:id="rId20"/>
    <p:sldId id="645" r:id="rId21"/>
    <p:sldId id="723" r:id="rId22"/>
    <p:sldId id="720" r:id="rId23"/>
    <p:sldId id="721" r:id="rId24"/>
    <p:sldId id="724" r:id="rId25"/>
    <p:sldId id="722" r:id="rId26"/>
    <p:sldId id="280" r:id="rId27"/>
    <p:sldId id="725" r:id="rId28"/>
    <p:sldId id="752" r:id="rId29"/>
    <p:sldId id="754" r:id="rId30"/>
    <p:sldId id="726" r:id="rId31"/>
    <p:sldId id="727" r:id="rId32"/>
    <p:sldId id="766" r:id="rId33"/>
  </p:sldIdLst>
  <p:sldSz cx="9144000" cy="5143500" type="screen16x9"/>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7">
          <p15:clr>
            <a:srgbClr val="A4A3A4"/>
          </p15:clr>
        </p15:guide>
        <p15:guide id="2" orient="horz" pos="2176">
          <p15:clr>
            <a:srgbClr val="A4A3A4"/>
          </p15:clr>
        </p15:guide>
        <p15:guide id="3" pos="1901">
          <p15:clr>
            <a:srgbClr val="A4A3A4"/>
          </p15:clr>
        </p15:guide>
        <p15:guide id="4" pos="387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wler, Thomas" initials="TMF" lastIdx="6" clrIdx="0">
    <p:extLst>
      <p:ext uri="{19B8F6BF-5375-455C-9EA6-DF929625EA0E}">
        <p15:presenceInfo xmlns:p15="http://schemas.microsoft.com/office/powerpoint/2012/main" userId="Fowler, Thomas" providerId="None"/>
      </p:ext>
    </p:extLst>
  </p:cmAuthor>
  <p:cmAuthor id="2" name="Malsom, Dan" initials="MD" lastIdx="3" clrIdx="1">
    <p:extLst>
      <p:ext uri="{19B8F6BF-5375-455C-9EA6-DF929625EA0E}">
        <p15:presenceInfo xmlns:p15="http://schemas.microsoft.com/office/powerpoint/2012/main" userId="S-1-5-21-1715567821-152049171-1801674531-339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8"/>
    <a:srgbClr val="0F385A"/>
    <a:srgbClr val="925700"/>
    <a:srgbClr val="14385C"/>
    <a:srgbClr val="D9D9D9"/>
    <a:srgbClr val="E7E8EA"/>
    <a:srgbClr val="CCCED1"/>
    <a:srgbClr val="899BAD"/>
    <a:srgbClr val="CC7B29"/>
    <a:srgbClr val="D0D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BA39DE-9CF5-42B7-B3F0-496489F106BB}" v="33" dt="2020-08-17T20:18:00.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62" autoAdjust="0"/>
    <p:restoredTop sz="90378" autoAdjust="0"/>
  </p:normalViewPr>
  <p:slideViewPr>
    <p:cSldViewPr snapToGrid="0" showGuides="1">
      <p:cViewPr varScale="1">
        <p:scale>
          <a:sx n="96" d="100"/>
          <a:sy n="96" d="100"/>
        </p:scale>
        <p:origin x="84" y="594"/>
      </p:cViewPr>
      <p:guideLst>
        <p:guide orient="horz" pos="1077"/>
        <p:guide orient="horz" pos="2176"/>
        <p:guide pos="1901"/>
        <p:guide pos="3876"/>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16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wler, Thomas" userId="33e5632c-7bae-4910-9b41-1c5fa3ac9b23" providerId="ADAL" clId="{C7BA39DE-9CF5-42B7-B3F0-496489F106BB}"/>
    <pc:docChg chg="undo custSel addSld delSld modSld sldOrd modMainMaster">
      <pc:chgData name="Fowler, Thomas" userId="33e5632c-7bae-4910-9b41-1c5fa3ac9b23" providerId="ADAL" clId="{C7BA39DE-9CF5-42B7-B3F0-496489F106BB}" dt="2020-08-17T20:45:46.822" v="423" actId="2"/>
      <pc:docMkLst>
        <pc:docMk/>
      </pc:docMkLst>
      <pc:sldChg chg="modTransition">
        <pc:chgData name="Fowler, Thomas" userId="33e5632c-7bae-4910-9b41-1c5fa3ac9b23" providerId="ADAL" clId="{C7BA39DE-9CF5-42B7-B3F0-496489F106BB}" dt="2020-08-17T20:18:00.924" v="421"/>
        <pc:sldMkLst>
          <pc:docMk/>
          <pc:sldMk cId="0" sldId="259"/>
        </pc:sldMkLst>
      </pc:sldChg>
      <pc:sldChg chg="modTransition">
        <pc:chgData name="Fowler, Thomas" userId="33e5632c-7bae-4910-9b41-1c5fa3ac9b23" providerId="ADAL" clId="{C7BA39DE-9CF5-42B7-B3F0-496489F106BB}" dt="2020-08-17T20:18:00.924" v="421"/>
        <pc:sldMkLst>
          <pc:docMk/>
          <pc:sldMk cId="0" sldId="280"/>
        </pc:sldMkLst>
      </pc:sldChg>
      <pc:sldChg chg="modTransition">
        <pc:chgData name="Fowler, Thomas" userId="33e5632c-7bae-4910-9b41-1c5fa3ac9b23" providerId="ADAL" clId="{C7BA39DE-9CF5-42B7-B3F0-496489F106BB}" dt="2020-08-17T20:18:00.924" v="421"/>
        <pc:sldMkLst>
          <pc:docMk/>
          <pc:sldMk cId="512619537" sldId="282"/>
        </pc:sldMkLst>
      </pc:sldChg>
      <pc:sldChg chg="modTransition">
        <pc:chgData name="Fowler, Thomas" userId="33e5632c-7bae-4910-9b41-1c5fa3ac9b23" providerId="ADAL" clId="{C7BA39DE-9CF5-42B7-B3F0-496489F106BB}" dt="2020-08-17T20:18:00.924" v="421"/>
        <pc:sldMkLst>
          <pc:docMk/>
          <pc:sldMk cId="0" sldId="283"/>
        </pc:sldMkLst>
      </pc:sldChg>
      <pc:sldChg chg="ord modTransition">
        <pc:chgData name="Fowler, Thomas" userId="33e5632c-7bae-4910-9b41-1c5fa3ac9b23" providerId="ADAL" clId="{C7BA39DE-9CF5-42B7-B3F0-496489F106BB}" dt="2020-08-17T20:18:00.924" v="421"/>
        <pc:sldMkLst>
          <pc:docMk/>
          <pc:sldMk cId="2831563551" sldId="354"/>
        </pc:sldMkLst>
      </pc:sldChg>
      <pc:sldChg chg="modTransition">
        <pc:chgData name="Fowler, Thomas" userId="33e5632c-7bae-4910-9b41-1c5fa3ac9b23" providerId="ADAL" clId="{C7BA39DE-9CF5-42B7-B3F0-496489F106BB}" dt="2020-08-17T20:18:00.924" v="421"/>
        <pc:sldMkLst>
          <pc:docMk/>
          <pc:sldMk cId="3370339734" sldId="645"/>
        </pc:sldMkLst>
      </pc:sldChg>
      <pc:sldChg chg="modTransition">
        <pc:chgData name="Fowler, Thomas" userId="33e5632c-7bae-4910-9b41-1c5fa3ac9b23" providerId="ADAL" clId="{C7BA39DE-9CF5-42B7-B3F0-496489F106BB}" dt="2020-08-17T20:18:00.924" v="421"/>
        <pc:sldMkLst>
          <pc:docMk/>
          <pc:sldMk cId="419506555" sldId="648"/>
        </pc:sldMkLst>
      </pc:sldChg>
      <pc:sldChg chg="modSp modTransition">
        <pc:chgData name="Fowler, Thomas" userId="33e5632c-7bae-4910-9b41-1c5fa3ac9b23" providerId="ADAL" clId="{C7BA39DE-9CF5-42B7-B3F0-496489F106BB}" dt="2020-08-17T20:44:04.505" v="422" actId="20577"/>
        <pc:sldMkLst>
          <pc:docMk/>
          <pc:sldMk cId="4021196790" sldId="681"/>
        </pc:sldMkLst>
        <pc:spChg chg="mod">
          <ac:chgData name="Fowler, Thomas" userId="33e5632c-7bae-4910-9b41-1c5fa3ac9b23" providerId="ADAL" clId="{C7BA39DE-9CF5-42B7-B3F0-496489F106BB}" dt="2020-08-17T20:44:04.505" v="422" actId="20577"/>
          <ac:spMkLst>
            <pc:docMk/>
            <pc:sldMk cId="4021196790" sldId="681"/>
            <ac:spMk id="3" creationId="{C501F849-FC36-489B-84D4-AC34071A804A}"/>
          </ac:spMkLst>
        </pc:spChg>
      </pc:sldChg>
      <pc:sldChg chg="modTransition">
        <pc:chgData name="Fowler, Thomas" userId="33e5632c-7bae-4910-9b41-1c5fa3ac9b23" providerId="ADAL" clId="{C7BA39DE-9CF5-42B7-B3F0-496489F106BB}" dt="2020-08-17T20:18:00.924" v="421"/>
        <pc:sldMkLst>
          <pc:docMk/>
          <pc:sldMk cId="3536102508" sldId="696"/>
        </pc:sldMkLst>
      </pc:sldChg>
      <pc:sldChg chg="modTransition">
        <pc:chgData name="Fowler, Thomas" userId="33e5632c-7bae-4910-9b41-1c5fa3ac9b23" providerId="ADAL" clId="{C7BA39DE-9CF5-42B7-B3F0-496489F106BB}" dt="2020-08-17T20:18:00.924" v="421"/>
        <pc:sldMkLst>
          <pc:docMk/>
          <pc:sldMk cId="1641275348" sldId="698"/>
        </pc:sldMkLst>
      </pc:sldChg>
      <pc:sldChg chg="modTransition">
        <pc:chgData name="Fowler, Thomas" userId="33e5632c-7bae-4910-9b41-1c5fa3ac9b23" providerId="ADAL" clId="{C7BA39DE-9CF5-42B7-B3F0-496489F106BB}" dt="2020-08-17T20:18:00.924" v="421"/>
        <pc:sldMkLst>
          <pc:docMk/>
          <pc:sldMk cId="1785573206" sldId="707"/>
        </pc:sldMkLst>
      </pc:sldChg>
      <pc:sldChg chg="addSp delSp modSp del ord">
        <pc:chgData name="Fowler, Thomas" userId="33e5632c-7bae-4910-9b41-1c5fa3ac9b23" providerId="ADAL" clId="{C7BA39DE-9CF5-42B7-B3F0-496489F106BB}" dt="2020-08-17T20:16:37.330" v="417" actId="2696"/>
        <pc:sldMkLst>
          <pc:docMk/>
          <pc:sldMk cId="3231358378" sldId="718"/>
        </pc:sldMkLst>
        <pc:spChg chg="mod">
          <ac:chgData name="Fowler, Thomas" userId="33e5632c-7bae-4910-9b41-1c5fa3ac9b23" providerId="ADAL" clId="{C7BA39DE-9CF5-42B7-B3F0-496489F106BB}" dt="2020-08-17T20:12:00.840" v="401" actId="20577"/>
          <ac:spMkLst>
            <pc:docMk/>
            <pc:sldMk cId="3231358378" sldId="718"/>
            <ac:spMk id="2" creationId="{A3164A33-9934-49DB-BB59-70E77BC237CB}"/>
          </ac:spMkLst>
        </pc:spChg>
        <pc:spChg chg="mod">
          <ac:chgData name="Fowler, Thomas" userId="33e5632c-7bae-4910-9b41-1c5fa3ac9b23" providerId="ADAL" clId="{C7BA39DE-9CF5-42B7-B3F0-496489F106BB}" dt="2020-08-17T20:09:12.256" v="381" actId="6549"/>
          <ac:spMkLst>
            <pc:docMk/>
            <pc:sldMk cId="3231358378" sldId="718"/>
            <ac:spMk id="3" creationId="{C501F849-FC36-489B-84D4-AC34071A804A}"/>
          </ac:spMkLst>
        </pc:spChg>
        <pc:spChg chg="add del">
          <ac:chgData name="Fowler, Thomas" userId="33e5632c-7bae-4910-9b41-1c5fa3ac9b23" providerId="ADAL" clId="{C7BA39DE-9CF5-42B7-B3F0-496489F106BB}" dt="2020-08-17T20:12:48.355" v="403" actId="478"/>
          <ac:spMkLst>
            <pc:docMk/>
            <pc:sldMk cId="3231358378" sldId="718"/>
            <ac:spMk id="4" creationId="{17CAB661-4B4A-4358-8406-0B3421D3E6C6}"/>
          </ac:spMkLst>
        </pc:spChg>
        <pc:spChg chg="mod">
          <ac:chgData name="Fowler, Thomas" userId="33e5632c-7bae-4910-9b41-1c5fa3ac9b23" providerId="ADAL" clId="{C7BA39DE-9CF5-42B7-B3F0-496489F106BB}" dt="2020-08-17T20:07:01.023" v="375" actId="20577"/>
          <ac:spMkLst>
            <pc:docMk/>
            <pc:sldMk cId="3231358378" sldId="718"/>
            <ac:spMk id="6" creationId="{D4F53D9E-EE81-49E3-A3EB-E8B373672996}"/>
          </ac:spMkLst>
        </pc:spChg>
        <pc:spChg chg="add del">
          <ac:chgData name="Fowler, Thomas" userId="33e5632c-7bae-4910-9b41-1c5fa3ac9b23" providerId="ADAL" clId="{C7BA39DE-9CF5-42B7-B3F0-496489F106BB}" dt="2020-08-17T19:49:15.885" v="14"/>
          <ac:spMkLst>
            <pc:docMk/>
            <pc:sldMk cId="3231358378" sldId="718"/>
            <ac:spMk id="7" creationId="{6FC5C5F6-6648-4729-BD58-A9D31E71CEEE}"/>
          </ac:spMkLst>
        </pc:spChg>
        <pc:spChg chg="add del mod">
          <ac:chgData name="Fowler, Thomas" userId="33e5632c-7bae-4910-9b41-1c5fa3ac9b23" providerId="ADAL" clId="{C7BA39DE-9CF5-42B7-B3F0-496489F106BB}" dt="2020-08-17T19:49:15.885" v="14"/>
          <ac:spMkLst>
            <pc:docMk/>
            <pc:sldMk cId="3231358378" sldId="718"/>
            <ac:spMk id="8" creationId="{421372FD-53A3-486D-9A70-2AF5889AE4D5}"/>
          </ac:spMkLst>
        </pc:spChg>
        <pc:spChg chg="add mod">
          <ac:chgData name="Fowler, Thomas" userId="33e5632c-7bae-4910-9b41-1c5fa3ac9b23" providerId="ADAL" clId="{C7BA39DE-9CF5-42B7-B3F0-496489F106BB}" dt="2020-08-17T20:07:29.574" v="377" actId="113"/>
          <ac:spMkLst>
            <pc:docMk/>
            <pc:sldMk cId="3231358378" sldId="718"/>
            <ac:spMk id="9" creationId="{944D97F6-B4EC-47DC-A2F3-07684C16C047}"/>
          </ac:spMkLst>
        </pc:spChg>
        <pc:spChg chg="add mod">
          <ac:chgData name="Fowler, Thomas" userId="33e5632c-7bae-4910-9b41-1c5fa3ac9b23" providerId="ADAL" clId="{C7BA39DE-9CF5-42B7-B3F0-496489F106BB}" dt="2020-08-17T20:07:53.738" v="380" actId="14100"/>
          <ac:spMkLst>
            <pc:docMk/>
            <pc:sldMk cId="3231358378" sldId="718"/>
            <ac:spMk id="10" creationId="{687A9E29-F339-4E8B-86A6-8EA75CB9D472}"/>
          </ac:spMkLst>
        </pc:spChg>
        <pc:spChg chg="add del mod">
          <ac:chgData name="Fowler, Thomas" userId="33e5632c-7bae-4910-9b41-1c5fa3ac9b23" providerId="ADAL" clId="{C7BA39DE-9CF5-42B7-B3F0-496489F106BB}" dt="2020-08-17T20:04:02.069" v="343" actId="478"/>
          <ac:spMkLst>
            <pc:docMk/>
            <pc:sldMk cId="3231358378" sldId="718"/>
            <ac:spMk id="12" creationId="{C98707CC-D295-4EC3-B282-21F4794E5308}"/>
          </ac:spMkLst>
        </pc:spChg>
        <pc:spChg chg="add mod">
          <ac:chgData name="Fowler, Thomas" userId="33e5632c-7bae-4910-9b41-1c5fa3ac9b23" providerId="ADAL" clId="{C7BA39DE-9CF5-42B7-B3F0-496489F106BB}" dt="2020-08-17T20:06:52.777" v="374" actId="14100"/>
          <ac:spMkLst>
            <pc:docMk/>
            <pc:sldMk cId="3231358378" sldId="718"/>
            <ac:spMk id="13" creationId="{562489B5-1F62-47F4-8821-383215837773}"/>
          </ac:spMkLst>
        </pc:spChg>
        <pc:picChg chg="del mod">
          <ac:chgData name="Fowler, Thomas" userId="33e5632c-7bae-4910-9b41-1c5fa3ac9b23" providerId="ADAL" clId="{C7BA39DE-9CF5-42B7-B3F0-496489F106BB}" dt="2020-08-17T20:02:50.469" v="331" actId="478"/>
          <ac:picMkLst>
            <pc:docMk/>
            <pc:sldMk cId="3231358378" sldId="718"/>
            <ac:picMk id="5" creationId="{C769D60B-8D3C-46F5-B8FD-8F87990FDB2C}"/>
          </ac:picMkLst>
        </pc:picChg>
        <pc:picChg chg="add mod modCrop">
          <ac:chgData name="Fowler, Thomas" userId="33e5632c-7bae-4910-9b41-1c5fa3ac9b23" providerId="ADAL" clId="{C7BA39DE-9CF5-42B7-B3F0-496489F106BB}" dt="2020-08-17T20:03:11.785" v="337" actId="1076"/>
          <ac:picMkLst>
            <pc:docMk/>
            <pc:sldMk cId="3231358378" sldId="718"/>
            <ac:picMk id="11" creationId="{0904473B-D7A9-437D-AD8E-45D3C48535F4}"/>
          </ac:picMkLst>
        </pc:picChg>
      </pc:sldChg>
      <pc:sldChg chg="modTransition">
        <pc:chgData name="Fowler, Thomas" userId="33e5632c-7bae-4910-9b41-1c5fa3ac9b23" providerId="ADAL" clId="{C7BA39DE-9CF5-42B7-B3F0-496489F106BB}" dt="2020-08-17T20:18:00.924" v="421"/>
        <pc:sldMkLst>
          <pc:docMk/>
          <pc:sldMk cId="824601407" sldId="720"/>
        </pc:sldMkLst>
      </pc:sldChg>
      <pc:sldChg chg="modSp modTransition">
        <pc:chgData name="Fowler, Thomas" userId="33e5632c-7bae-4910-9b41-1c5fa3ac9b23" providerId="ADAL" clId="{C7BA39DE-9CF5-42B7-B3F0-496489F106BB}" dt="2020-08-17T20:45:46.822" v="423" actId="2"/>
        <pc:sldMkLst>
          <pc:docMk/>
          <pc:sldMk cId="689515355" sldId="721"/>
        </pc:sldMkLst>
        <pc:spChg chg="mod">
          <ac:chgData name="Fowler, Thomas" userId="33e5632c-7bae-4910-9b41-1c5fa3ac9b23" providerId="ADAL" clId="{C7BA39DE-9CF5-42B7-B3F0-496489F106BB}" dt="2020-08-17T20:45:46.822" v="423" actId="2"/>
          <ac:spMkLst>
            <pc:docMk/>
            <pc:sldMk cId="689515355" sldId="721"/>
            <ac:spMk id="7" creationId="{1ED79434-734F-4E8A-8A89-5144C2007207}"/>
          </ac:spMkLst>
        </pc:spChg>
      </pc:sldChg>
      <pc:sldChg chg="modTransition">
        <pc:chgData name="Fowler, Thomas" userId="33e5632c-7bae-4910-9b41-1c5fa3ac9b23" providerId="ADAL" clId="{C7BA39DE-9CF5-42B7-B3F0-496489F106BB}" dt="2020-08-17T20:18:00.924" v="421"/>
        <pc:sldMkLst>
          <pc:docMk/>
          <pc:sldMk cId="3061195321" sldId="722"/>
        </pc:sldMkLst>
      </pc:sldChg>
      <pc:sldChg chg="modTransition">
        <pc:chgData name="Fowler, Thomas" userId="33e5632c-7bae-4910-9b41-1c5fa3ac9b23" providerId="ADAL" clId="{C7BA39DE-9CF5-42B7-B3F0-496489F106BB}" dt="2020-08-17T20:18:00.924" v="421"/>
        <pc:sldMkLst>
          <pc:docMk/>
          <pc:sldMk cId="2604126692" sldId="723"/>
        </pc:sldMkLst>
      </pc:sldChg>
      <pc:sldChg chg="modSp modTransition">
        <pc:chgData name="Fowler, Thomas" userId="33e5632c-7bae-4910-9b41-1c5fa3ac9b23" providerId="ADAL" clId="{C7BA39DE-9CF5-42B7-B3F0-496489F106BB}" dt="2020-08-17T20:18:00.924" v="421"/>
        <pc:sldMkLst>
          <pc:docMk/>
          <pc:sldMk cId="3626914841" sldId="724"/>
        </pc:sldMkLst>
        <pc:spChg chg="mod">
          <ac:chgData name="Fowler, Thomas" userId="33e5632c-7bae-4910-9b41-1c5fa3ac9b23" providerId="ADAL" clId="{C7BA39DE-9CF5-42B7-B3F0-496489F106BB}" dt="2020-08-17T19:42:32.291" v="0" actId="20577"/>
          <ac:spMkLst>
            <pc:docMk/>
            <pc:sldMk cId="3626914841" sldId="724"/>
            <ac:spMk id="3" creationId="{D8993BF0-C040-4CB3-B5B5-4F42F6AB3B0C}"/>
          </ac:spMkLst>
        </pc:spChg>
      </pc:sldChg>
      <pc:sldChg chg="modTransition">
        <pc:chgData name="Fowler, Thomas" userId="33e5632c-7bae-4910-9b41-1c5fa3ac9b23" providerId="ADAL" clId="{C7BA39DE-9CF5-42B7-B3F0-496489F106BB}" dt="2020-08-17T20:18:00.924" v="421"/>
        <pc:sldMkLst>
          <pc:docMk/>
          <pc:sldMk cId="867536687" sldId="725"/>
        </pc:sldMkLst>
      </pc:sldChg>
      <pc:sldChg chg="modTransition">
        <pc:chgData name="Fowler, Thomas" userId="33e5632c-7bae-4910-9b41-1c5fa3ac9b23" providerId="ADAL" clId="{C7BA39DE-9CF5-42B7-B3F0-496489F106BB}" dt="2020-08-17T20:18:00.924" v="421"/>
        <pc:sldMkLst>
          <pc:docMk/>
          <pc:sldMk cId="1174970820" sldId="726"/>
        </pc:sldMkLst>
      </pc:sldChg>
      <pc:sldChg chg="modTransition">
        <pc:chgData name="Fowler, Thomas" userId="33e5632c-7bae-4910-9b41-1c5fa3ac9b23" providerId="ADAL" clId="{C7BA39DE-9CF5-42B7-B3F0-496489F106BB}" dt="2020-08-17T20:18:00.924" v="421"/>
        <pc:sldMkLst>
          <pc:docMk/>
          <pc:sldMk cId="2903471360" sldId="727"/>
        </pc:sldMkLst>
      </pc:sldChg>
      <pc:sldChg chg="modTransition">
        <pc:chgData name="Fowler, Thomas" userId="33e5632c-7bae-4910-9b41-1c5fa3ac9b23" providerId="ADAL" clId="{C7BA39DE-9CF5-42B7-B3F0-496489F106BB}" dt="2020-08-17T20:18:00.924" v="421"/>
        <pc:sldMkLst>
          <pc:docMk/>
          <pc:sldMk cId="215958043" sldId="752"/>
        </pc:sldMkLst>
      </pc:sldChg>
      <pc:sldChg chg="modTransition">
        <pc:chgData name="Fowler, Thomas" userId="33e5632c-7bae-4910-9b41-1c5fa3ac9b23" providerId="ADAL" clId="{C7BA39DE-9CF5-42B7-B3F0-496489F106BB}" dt="2020-08-17T20:18:00.924" v="421"/>
        <pc:sldMkLst>
          <pc:docMk/>
          <pc:sldMk cId="3301121703" sldId="753"/>
        </pc:sldMkLst>
      </pc:sldChg>
      <pc:sldChg chg="modTransition">
        <pc:chgData name="Fowler, Thomas" userId="33e5632c-7bae-4910-9b41-1c5fa3ac9b23" providerId="ADAL" clId="{C7BA39DE-9CF5-42B7-B3F0-496489F106BB}" dt="2020-08-17T20:18:00.924" v="421"/>
        <pc:sldMkLst>
          <pc:docMk/>
          <pc:sldMk cId="3365222410" sldId="754"/>
        </pc:sldMkLst>
      </pc:sldChg>
      <pc:sldChg chg="addSp delSp modSp add del ord">
        <pc:chgData name="Fowler, Thomas" userId="33e5632c-7bae-4910-9b41-1c5fa3ac9b23" providerId="ADAL" clId="{C7BA39DE-9CF5-42B7-B3F0-496489F106BB}" dt="2020-08-17T20:11:45.787" v="392" actId="2696"/>
        <pc:sldMkLst>
          <pc:docMk/>
          <pc:sldMk cId="1159814213" sldId="764"/>
        </pc:sldMkLst>
        <pc:spChg chg="del">
          <ac:chgData name="Fowler, Thomas" userId="33e5632c-7bae-4910-9b41-1c5fa3ac9b23" providerId="ADAL" clId="{C7BA39DE-9CF5-42B7-B3F0-496489F106BB}" dt="2020-08-17T20:10:09.986" v="385" actId="478"/>
          <ac:spMkLst>
            <pc:docMk/>
            <pc:sldMk cId="1159814213" sldId="764"/>
            <ac:spMk id="2" creationId="{3F5D69B8-C566-4EAD-9202-D92E78B3D3EF}"/>
          </ac:spMkLst>
        </pc:spChg>
        <pc:spChg chg="del mod">
          <ac:chgData name="Fowler, Thomas" userId="33e5632c-7bae-4910-9b41-1c5fa3ac9b23" providerId="ADAL" clId="{C7BA39DE-9CF5-42B7-B3F0-496489F106BB}" dt="2020-08-17T19:44:46.684" v="3" actId="478"/>
          <ac:spMkLst>
            <pc:docMk/>
            <pc:sldMk cId="1159814213" sldId="764"/>
            <ac:spMk id="4" creationId="{ACA97220-F686-4D81-824F-443B5E2AC35D}"/>
          </ac:spMkLst>
        </pc:spChg>
        <pc:spChg chg="add">
          <ac:chgData name="Fowler, Thomas" userId="33e5632c-7bae-4910-9b41-1c5fa3ac9b23" providerId="ADAL" clId="{C7BA39DE-9CF5-42B7-B3F0-496489F106BB}" dt="2020-08-17T20:10:05.579" v="384"/>
          <ac:spMkLst>
            <pc:docMk/>
            <pc:sldMk cId="1159814213" sldId="764"/>
            <ac:spMk id="5" creationId="{40524BC4-C0C9-4FD2-9998-51EDECE9128F}"/>
          </ac:spMkLst>
        </pc:spChg>
        <pc:spChg chg="add">
          <ac:chgData name="Fowler, Thomas" userId="33e5632c-7bae-4910-9b41-1c5fa3ac9b23" providerId="ADAL" clId="{C7BA39DE-9CF5-42B7-B3F0-496489F106BB}" dt="2020-08-17T20:10:05.579" v="384"/>
          <ac:spMkLst>
            <pc:docMk/>
            <pc:sldMk cId="1159814213" sldId="764"/>
            <ac:spMk id="6" creationId="{F5ECA176-674C-4F14-AD7A-9D7BE37F4509}"/>
          </ac:spMkLst>
        </pc:spChg>
        <pc:spChg chg="add">
          <ac:chgData name="Fowler, Thomas" userId="33e5632c-7bae-4910-9b41-1c5fa3ac9b23" providerId="ADAL" clId="{C7BA39DE-9CF5-42B7-B3F0-496489F106BB}" dt="2020-08-17T20:10:05.579" v="384"/>
          <ac:spMkLst>
            <pc:docMk/>
            <pc:sldMk cId="1159814213" sldId="764"/>
            <ac:spMk id="7" creationId="{AF833287-44A1-477E-851A-765B210C580B}"/>
          </ac:spMkLst>
        </pc:spChg>
        <pc:spChg chg="add">
          <ac:chgData name="Fowler, Thomas" userId="33e5632c-7bae-4910-9b41-1c5fa3ac9b23" providerId="ADAL" clId="{C7BA39DE-9CF5-42B7-B3F0-496489F106BB}" dt="2020-08-17T20:10:05.579" v="384"/>
          <ac:spMkLst>
            <pc:docMk/>
            <pc:sldMk cId="1159814213" sldId="764"/>
            <ac:spMk id="8" creationId="{B9B43E28-A6A1-4D0E-9E43-906C57CA15B4}"/>
          </ac:spMkLst>
        </pc:spChg>
        <pc:spChg chg="add">
          <ac:chgData name="Fowler, Thomas" userId="33e5632c-7bae-4910-9b41-1c5fa3ac9b23" providerId="ADAL" clId="{C7BA39DE-9CF5-42B7-B3F0-496489F106BB}" dt="2020-08-17T20:10:05.579" v="384"/>
          <ac:spMkLst>
            <pc:docMk/>
            <pc:sldMk cId="1159814213" sldId="764"/>
            <ac:spMk id="9" creationId="{0C349CC4-F42B-4773-ABE6-5A88616F5C3A}"/>
          </ac:spMkLst>
        </pc:spChg>
        <pc:spChg chg="add">
          <ac:chgData name="Fowler, Thomas" userId="33e5632c-7bae-4910-9b41-1c5fa3ac9b23" providerId="ADAL" clId="{C7BA39DE-9CF5-42B7-B3F0-496489F106BB}" dt="2020-08-17T20:10:05.579" v="384"/>
          <ac:spMkLst>
            <pc:docMk/>
            <pc:sldMk cId="1159814213" sldId="764"/>
            <ac:spMk id="11" creationId="{29BC379C-4C7A-4D9C-9A0B-161A868CE5B1}"/>
          </ac:spMkLst>
        </pc:spChg>
        <pc:spChg chg="add del mod">
          <ac:chgData name="Fowler, Thomas" userId="33e5632c-7bae-4910-9b41-1c5fa3ac9b23" providerId="ADAL" clId="{C7BA39DE-9CF5-42B7-B3F0-496489F106BB}" dt="2020-08-17T20:10:11.453" v="386" actId="478"/>
          <ac:spMkLst>
            <pc:docMk/>
            <pc:sldMk cId="1159814213" sldId="764"/>
            <ac:spMk id="12" creationId="{0E9D681D-6CC2-47FD-936B-C16D4B0D2D1D}"/>
          </ac:spMkLst>
        </pc:spChg>
        <pc:picChg chg="add">
          <ac:chgData name="Fowler, Thomas" userId="33e5632c-7bae-4910-9b41-1c5fa3ac9b23" providerId="ADAL" clId="{C7BA39DE-9CF5-42B7-B3F0-496489F106BB}" dt="2020-08-17T20:10:05.579" v="384"/>
          <ac:picMkLst>
            <pc:docMk/>
            <pc:sldMk cId="1159814213" sldId="764"/>
            <ac:picMk id="10" creationId="{51CF67ED-0EB0-4A2F-B261-BFB6969DC7B2}"/>
          </ac:picMkLst>
        </pc:picChg>
        <pc:picChg chg="add del mod">
          <ac:chgData name="Fowler, Thomas" userId="33e5632c-7bae-4910-9b41-1c5fa3ac9b23" providerId="ADAL" clId="{C7BA39DE-9CF5-42B7-B3F0-496489F106BB}" dt="2020-08-17T20:11:34.976" v="390" actId="478"/>
          <ac:picMkLst>
            <pc:docMk/>
            <pc:sldMk cId="1159814213" sldId="764"/>
            <ac:picMk id="13" creationId="{CB14CDB8-66F4-49C3-8F2F-EB1B4BD720E6}"/>
          </ac:picMkLst>
        </pc:picChg>
      </pc:sldChg>
      <pc:sldChg chg="modTransition">
        <pc:chgData name="Fowler, Thomas" userId="33e5632c-7bae-4910-9b41-1c5fa3ac9b23" providerId="ADAL" clId="{C7BA39DE-9CF5-42B7-B3F0-496489F106BB}" dt="2020-08-17T20:18:00.924" v="421"/>
        <pc:sldMkLst>
          <pc:docMk/>
          <pc:sldMk cId="3203207078" sldId="765"/>
        </pc:sldMkLst>
      </pc:sldChg>
      <pc:sldChg chg="modTransition">
        <pc:chgData name="Fowler, Thomas" userId="33e5632c-7bae-4910-9b41-1c5fa3ac9b23" providerId="ADAL" clId="{C7BA39DE-9CF5-42B7-B3F0-496489F106BB}" dt="2020-08-17T20:18:00.924" v="421"/>
        <pc:sldMkLst>
          <pc:docMk/>
          <pc:sldMk cId="761776937" sldId="766"/>
        </pc:sldMkLst>
      </pc:sldChg>
      <pc:sldChg chg="modTransition">
        <pc:chgData name="Fowler, Thomas" userId="33e5632c-7bae-4910-9b41-1c5fa3ac9b23" providerId="ADAL" clId="{C7BA39DE-9CF5-42B7-B3F0-496489F106BB}" dt="2020-08-17T20:18:00.924" v="421"/>
        <pc:sldMkLst>
          <pc:docMk/>
          <pc:sldMk cId="417877967" sldId="767"/>
        </pc:sldMkLst>
      </pc:sldChg>
      <pc:sldChg chg="add del">
        <pc:chgData name="Fowler, Thomas" userId="33e5632c-7bae-4910-9b41-1c5fa3ac9b23" providerId="ADAL" clId="{C7BA39DE-9CF5-42B7-B3F0-496489F106BB}" dt="2020-08-17T20:11:55.661" v="393" actId="2696"/>
        <pc:sldMkLst>
          <pc:docMk/>
          <pc:sldMk cId="1209607891" sldId="768"/>
        </pc:sldMkLst>
      </pc:sldChg>
      <pc:sldChg chg="add modTransition">
        <pc:chgData name="Fowler, Thomas" userId="33e5632c-7bae-4910-9b41-1c5fa3ac9b23" providerId="ADAL" clId="{C7BA39DE-9CF5-42B7-B3F0-496489F106BB}" dt="2020-08-17T20:18:00.924" v="421"/>
        <pc:sldMkLst>
          <pc:docMk/>
          <pc:sldMk cId="3450394377" sldId="769"/>
        </pc:sldMkLst>
      </pc:sldChg>
      <pc:sldChg chg="addSp delSp modSp add ord modTransition">
        <pc:chgData name="Fowler, Thomas" userId="33e5632c-7bae-4910-9b41-1c5fa3ac9b23" providerId="ADAL" clId="{C7BA39DE-9CF5-42B7-B3F0-496489F106BB}" dt="2020-08-17T20:18:00.924" v="421"/>
        <pc:sldMkLst>
          <pc:docMk/>
          <pc:sldMk cId="3057333845" sldId="770"/>
        </pc:sldMkLst>
        <pc:spChg chg="del">
          <ac:chgData name="Fowler, Thomas" userId="33e5632c-7bae-4910-9b41-1c5fa3ac9b23" providerId="ADAL" clId="{C7BA39DE-9CF5-42B7-B3F0-496489F106BB}" dt="2020-08-17T20:14:48.904" v="407" actId="478"/>
          <ac:spMkLst>
            <pc:docMk/>
            <pc:sldMk cId="3057333845" sldId="770"/>
            <ac:spMk id="2" creationId="{3F5D69B8-C566-4EAD-9202-D92E78B3D3EF}"/>
          </ac:spMkLst>
        </pc:spChg>
        <pc:spChg chg="add del mod">
          <ac:chgData name="Fowler, Thomas" userId="33e5632c-7bae-4910-9b41-1c5fa3ac9b23" providerId="ADAL" clId="{C7BA39DE-9CF5-42B7-B3F0-496489F106BB}" dt="2020-08-17T20:14:51.118" v="408" actId="478"/>
          <ac:spMkLst>
            <pc:docMk/>
            <pc:sldMk cId="3057333845" sldId="770"/>
            <ac:spMk id="4" creationId="{ECAB660F-99CA-490F-ACB5-0762B9E9C958}"/>
          </ac:spMkLst>
        </pc:spChg>
        <pc:spChg chg="add">
          <ac:chgData name="Fowler, Thomas" userId="33e5632c-7bae-4910-9b41-1c5fa3ac9b23" providerId="ADAL" clId="{C7BA39DE-9CF5-42B7-B3F0-496489F106BB}" dt="2020-08-17T20:15:04.651" v="409"/>
          <ac:spMkLst>
            <pc:docMk/>
            <pc:sldMk cId="3057333845" sldId="770"/>
            <ac:spMk id="5" creationId="{2309188C-1D1C-471F-8CA3-F304A03D4E23}"/>
          </ac:spMkLst>
        </pc:spChg>
        <pc:spChg chg="add">
          <ac:chgData name="Fowler, Thomas" userId="33e5632c-7bae-4910-9b41-1c5fa3ac9b23" providerId="ADAL" clId="{C7BA39DE-9CF5-42B7-B3F0-496489F106BB}" dt="2020-08-17T20:15:04.651" v="409"/>
          <ac:spMkLst>
            <pc:docMk/>
            <pc:sldMk cId="3057333845" sldId="770"/>
            <ac:spMk id="6" creationId="{42CB941F-7BD4-4CCE-BFEB-E603D6F22F05}"/>
          </ac:spMkLst>
        </pc:spChg>
        <pc:spChg chg="add">
          <ac:chgData name="Fowler, Thomas" userId="33e5632c-7bae-4910-9b41-1c5fa3ac9b23" providerId="ADAL" clId="{C7BA39DE-9CF5-42B7-B3F0-496489F106BB}" dt="2020-08-17T20:15:04.651" v="409"/>
          <ac:spMkLst>
            <pc:docMk/>
            <pc:sldMk cId="3057333845" sldId="770"/>
            <ac:spMk id="7" creationId="{36F69A19-196F-43B6-A092-5257BE75F4F4}"/>
          </ac:spMkLst>
        </pc:spChg>
        <pc:spChg chg="add">
          <ac:chgData name="Fowler, Thomas" userId="33e5632c-7bae-4910-9b41-1c5fa3ac9b23" providerId="ADAL" clId="{C7BA39DE-9CF5-42B7-B3F0-496489F106BB}" dt="2020-08-17T20:15:04.651" v="409"/>
          <ac:spMkLst>
            <pc:docMk/>
            <pc:sldMk cId="3057333845" sldId="770"/>
            <ac:spMk id="8" creationId="{FF41588A-1DBF-43B3-8824-0ECF060AA69C}"/>
          </ac:spMkLst>
        </pc:spChg>
        <pc:spChg chg="add">
          <ac:chgData name="Fowler, Thomas" userId="33e5632c-7bae-4910-9b41-1c5fa3ac9b23" providerId="ADAL" clId="{C7BA39DE-9CF5-42B7-B3F0-496489F106BB}" dt="2020-08-17T20:15:04.651" v="409"/>
          <ac:spMkLst>
            <pc:docMk/>
            <pc:sldMk cId="3057333845" sldId="770"/>
            <ac:spMk id="10" creationId="{9AD0BD82-F3A9-4941-8A05-C73314831FFB}"/>
          </ac:spMkLst>
        </pc:spChg>
        <pc:spChg chg="add ord">
          <ac:chgData name="Fowler, Thomas" userId="33e5632c-7bae-4910-9b41-1c5fa3ac9b23" providerId="ADAL" clId="{C7BA39DE-9CF5-42B7-B3F0-496489F106BB}" dt="2020-08-17T20:15:40.675" v="411" actId="167"/>
          <ac:spMkLst>
            <pc:docMk/>
            <pc:sldMk cId="3057333845" sldId="770"/>
            <ac:spMk id="11" creationId="{26A7B666-60B4-4CEE-BF38-5E794FC05CDF}"/>
          </ac:spMkLst>
        </pc:spChg>
        <pc:spChg chg="add mod">
          <ac:chgData name="Fowler, Thomas" userId="33e5632c-7bae-4910-9b41-1c5fa3ac9b23" providerId="ADAL" clId="{C7BA39DE-9CF5-42B7-B3F0-496489F106BB}" dt="2020-08-17T20:16:26.374" v="415" actId="108"/>
          <ac:spMkLst>
            <pc:docMk/>
            <pc:sldMk cId="3057333845" sldId="770"/>
            <ac:spMk id="13" creationId="{581DEC6F-707B-4C1E-A1AB-396A5AB82086}"/>
          </ac:spMkLst>
        </pc:spChg>
        <pc:picChg chg="add">
          <ac:chgData name="Fowler, Thomas" userId="33e5632c-7bae-4910-9b41-1c5fa3ac9b23" providerId="ADAL" clId="{C7BA39DE-9CF5-42B7-B3F0-496489F106BB}" dt="2020-08-17T20:15:04.651" v="409"/>
          <ac:picMkLst>
            <pc:docMk/>
            <pc:sldMk cId="3057333845" sldId="770"/>
            <ac:picMk id="9" creationId="{701DB5EC-5803-4A7E-A749-88C7240BDA4E}"/>
          </ac:picMkLst>
        </pc:picChg>
        <pc:picChg chg="add">
          <ac:chgData name="Fowler, Thomas" userId="33e5632c-7bae-4910-9b41-1c5fa3ac9b23" providerId="ADAL" clId="{C7BA39DE-9CF5-42B7-B3F0-496489F106BB}" dt="2020-08-17T20:15:55.901" v="412"/>
          <ac:picMkLst>
            <pc:docMk/>
            <pc:sldMk cId="3057333845" sldId="770"/>
            <ac:picMk id="12" creationId="{17DD6BC0-4ACB-4C98-96A1-561224EFEDD1}"/>
          </ac:picMkLst>
        </pc:picChg>
      </pc:sldChg>
      <pc:sldMasterChg chg="addSp delSp modTransition modSldLayout">
        <pc:chgData name="Fowler, Thomas" userId="33e5632c-7bae-4910-9b41-1c5fa3ac9b23" providerId="ADAL" clId="{C7BA39DE-9CF5-42B7-B3F0-496489F106BB}" dt="2020-08-17T20:18:00.924" v="421"/>
        <pc:sldMasterMkLst>
          <pc:docMk/>
          <pc:sldMasterMk cId="0" sldId="2147483648"/>
        </pc:sldMasterMkLst>
        <pc:spChg chg="add del">
          <ac:chgData name="Fowler, Thomas" userId="33e5632c-7bae-4910-9b41-1c5fa3ac9b23" providerId="ADAL" clId="{C7BA39DE-9CF5-42B7-B3F0-496489F106BB}" dt="2020-08-17T20:14:05.669" v="405" actId="478"/>
          <ac:spMkLst>
            <pc:docMk/>
            <pc:sldMasterMk cId="0" sldId="2147483648"/>
            <ac:spMk id="9" creationId="{00000000-0000-0000-0000-000000000000}"/>
          </ac:spMkLst>
        </pc:spChg>
        <pc:sldLayoutChg chg="modTransition">
          <pc:chgData name="Fowler, Thomas" userId="33e5632c-7bae-4910-9b41-1c5fa3ac9b23" providerId="ADAL" clId="{C7BA39DE-9CF5-42B7-B3F0-496489F106BB}" dt="2020-08-17T20:18:00.924" v="421"/>
          <pc:sldLayoutMkLst>
            <pc:docMk/>
            <pc:sldMasterMk cId="0" sldId="2147483648"/>
            <pc:sldLayoutMk cId="0" sldId="2147483649"/>
          </pc:sldLayoutMkLst>
        </pc:sldLayoutChg>
        <pc:sldLayoutChg chg="modTransition">
          <pc:chgData name="Fowler, Thomas" userId="33e5632c-7bae-4910-9b41-1c5fa3ac9b23" providerId="ADAL" clId="{C7BA39DE-9CF5-42B7-B3F0-496489F106BB}" dt="2020-08-17T20:18:00.924" v="421"/>
          <pc:sldLayoutMkLst>
            <pc:docMk/>
            <pc:sldMasterMk cId="0" sldId="2147483648"/>
            <pc:sldLayoutMk cId="0" sldId="2147483650"/>
          </pc:sldLayoutMkLst>
        </pc:sldLayoutChg>
        <pc:sldLayoutChg chg="modTransition">
          <pc:chgData name="Fowler, Thomas" userId="33e5632c-7bae-4910-9b41-1c5fa3ac9b23" providerId="ADAL" clId="{C7BA39DE-9CF5-42B7-B3F0-496489F106BB}" dt="2020-08-17T20:18:00.924" v="421"/>
          <pc:sldLayoutMkLst>
            <pc:docMk/>
            <pc:sldMasterMk cId="0" sldId="2147483648"/>
            <pc:sldLayoutMk cId="0" sldId="2147483654"/>
          </pc:sldLayoutMkLst>
        </pc:sldLayoutChg>
        <pc:sldLayoutChg chg="modTransition">
          <pc:chgData name="Fowler, Thomas" userId="33e5632c-7bae-4910-9b41-1c5fa3ac9b23" providerId="ADAL" clId="{C7BA39DE-9CF5-42B7-B3F0-496489F106BB}" dt="2020-08-17T20:18:00.924" v="421"/>
          <pc:sldLayoutMkLst>
            <pc:docMk/>
            <pc:sldMasterMk cId="0" sldId="2147483648"/>
            <pc:sldLayoutMk cId="0" sldId="2147483655"/>
          </pc:sldLayoutMkLst>
        </pc:sldLayoutChg>
        <pc:sldLayoutChg chg="modTransition">
          <pc:chgData name="Fowler, Thomas" userId="33e5632c-7bae-4910-9b41-1c5fa3ac9b23" providerId="ADAL" clId="{C7BA39DE-9CF5-42B7-B3F0-496489F106BB}" dt="2020-08-17T20:18:00.924" v="421"/>
          <pc:sldLayoutMkLst>
            <pc:docMk/>
            <pc:sldMasterMk cId="0" sldId="2147483648"/>
            <pc:sldLayoutMk cId="0" sldId="2147483660"/>
          </pc:sldLayoutMkLst>
        </pc:sldLayoutChg>
        <pc:sldLayoutChg chg="modTransition">
          <pc:chgData name="Fowler, Thomas" userId="33e5632c-7bae-4910-9b41-1c5fa3ac9b23" providerId="ADAL" clId="{C7BA39DE-9CF5-42B7-B3F0-496489F106BB}" dt="2020-08-17T20:18:00.924" v="421"/>
          <pc:sldLayoutMkLst>
            <pc:docMk/>
            <pc:sldMasterMk cId="0" sldId="2147483648"/>
            <pc:sldLayoutMk cId="1049584384" sldId="214748366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6" cy="464980"/>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2"/>
            <a:ext cx="3038476" cy="464980"/>
          </a:xfrm>
          <a:prstGeom prst="rect">
            <a:avLst/>
          </a:prstGeom>
        </p:spPr>
        <p:txBody>
          <a:bodyPr vert="horz" lIns="91768" tIns="45884" rIns="91768" bIns="45884" rtlCol="0"/>
          <a:lstStyle>
            <a:lvl1pPr algn="r">
              <a:defRPr sz="1200"/>
            </a:lvl1pPr>
          </a:lstStyle>
          <a:p>
            <a:endParaRPr lang="en-US" dirty="0"/>
          </a:p>
        </p:txBody>
      </p:sp>
      <p:sp>
        <p:nvSpPr>
          <p:cNvPr id="4" name="Footer Placeholder 3"/>
          <p:cNvSpPr>
            <a:spLocks noGrp="1"/>
          </p:cNvSpPr>
          <p:nvPr>
            <p:ph type="ftr" sz="quarter" idx="2"/>
          </p:nvPr>
        </p:nvSpPr>
        <p:spPr>
          <a:xfrm>
            <a:off x="1" y="8829824"/>
            <a:ext cx="3038476" cy="464980"/>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4"/>
            <a:ext cx="3038476" cy="464980"/>
          </a:xfrm>
          <a:prstGeom prst="rect">
            <a:avLst/>
          </a:prstGeom>
        </p:spPr>
        <p:txBody>
          <a:bodyPr vert="horz" lIns="91768" tIns="45884" rIns="91768" bIns="45884" rtlCol="0" anchor="b"/>
          <a:lstStyle>
            <a:lvl1pPr algn="r">
              <a:defRPr sz="1200"/>
            </a:lvl1pPr>
          </a:lstStyle>
          <a:p>
            <a:fld id="{B9B2EB33-711F-41CA-8F73-C56B715F8B97}" type="slidenum">
              <a:rPr lang="en-US" smtClean="0"/>
              <a:t>‹#›</a:t>
            </a:fld>
            <a:endParaRPr lang="en-US" dirty="0"/>
          </a:p>
        </p:txBody>
      </p:sp>
    </p:spTree>
    <p:extLst>
      <p:ext uri="{BB962C8B-B14F-4D97-AF65-F5344CB8AC3E}">
        <p14:creationId xmlns:p14="http://schemas.microsoft.com/office/powerpoint/2010/main" val="345055667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512" tIns="46756" rIns="93512" bIns="46756" rtlCol="0"/>
          <a:lstStyle>
            <a:lvl1pPr algn="l">
              <a:defRPr sz="1200"/>
            </a:lvl1pPr>
          </a:lstStyle>
          <a:p>
            <a:endParaRPr lang="en-US" dirty="0"/>
          </a:p>
        </p:txBody>
      </p:sp>
      <p:sp>
        <p:nvSpPr>
          <p:cNvPr id="3" name="Date Placeholder 2"/>
          <p:cNvSpPr>
            <a:spLocks noGrp="1"/>
          </p:cNvSpPr>
          <p:nvPr>
            <p:ph type="dt" idx="1"/>
          </p:nvPr>
        </p:nvSpPr>
        <p:spPr>
          <a:xfrm>
            <a:off x="3970940" y="1"/>
            <a:ext cx="3037840" cy="464820"/>
          </a:xfrm>
          <a:prstGeom prst="rect">
            <a:avLst/>
          </a:prstGeom>
        </p:spPr>
        <p:txBody>
          <a:bodyPr vert="horz" lIns="93512" tIns="46756" rIns="93512" bIns="46756"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512" tIns="46756" rIns="93512" bIns="46756"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512" tIns="46756" rIns="93512" bIns="467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4820"/>
          </a:xfrm>
          <a:prstGeom prst="rect">
            <a:avLst/>
          </a:prstGeom>
        </p:spPr>
        <p:txBody>
          <a:bodyPr vert="horz" lIns="93512" tIns="46756" rIns="93512" bIns="467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512" tIns="46756" rIns="93512" bIns="46756" rtlCol="0" anchor="b"/>
          <a:lstStyle>
            <a:lvl1pPr algn="r">
              <a:defRPr sz="1200"/>
            </a:lvl1pPr>
          </a:lstStyle>
          <a:p>
            <a:fld id="{09541898-D043-4569-A9A6-59B778BECE00}" type="slidenum">
              <a:rPr lang="en-US" smtClean="0"/>
              <a:pPr/>
              <a:t>‹#›</a:t>
            </a:fld>
            <a:endParaRPr lang="en-US" dirty="0"/>
          </a:p>
        </p:txBody>
      </p:sp>
    </p:spTree>
    <p:extLst>
      <p:ext uri="{BB962C8B-B14F-4D97-AF65-F5344CB8AC3E}">
        <p14:creationId xmlns:p14="http://schemas.microsoft.com/office/powerpoint/2010/main" val="7582431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541898-D043-4569-A9A6-59B778BECE00}" type="slidenum">
              <a:rPr lang="en-US" smtClean="0"/>
              <a:pPr/>
              <a:t>2</a:t>
            </a:fld>
            <a:endParaRPr lang="en-US" dirty="0"/>
          </a:p>
        </p:txBody>
      </p:sp>
    </p:spTree>
    <p:extLst>
      <p:ext uri="{BB962C8B-B14F-4D97-AF65-F5344CB8AC3E}">
        <p14:creationId xmlns:p14="http://schemas.microsoft.com/office/powerpoint/2010/main" val="278573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6</a:t>
            </a:fld>
            <a:endParaRPr lang="en-US" dirty="0"/>
          </a:p>
        </p:txBody>
      </p:sp>
      <p:sp>
        <p:nvSpPr>
          <p:cNvPr id="5" name="Date Placeholder 4">
            <a:extLst>
              <a:ext uri="{FF2B5EF4-FFF2-40B4-BE49-F238E27FC236}">
                <a16:creationId xmlns:a16="http://schemas.microsoft.com/office/drawing/2014/main" id="{531A5877-4924-4A38-AF2E-951AEADB8D3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8540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950913"/>
            <a:ext cx="8472488" cy="4767262"/>
          </a:xfrm>
        </p:spPr>
      </p:sp>
      <p:sp>
        <p:nvSpPr>
          <p:cNvPr id="3" name="Notes Placeholder 2"/>
          <p:cNvSpPr>
            <a:spLocks noGrp="1"/>
          </p:cNvSpPr>
          <p:nvPr>
            <p:ph type="body" idx="1"/>
          </p:nvPr>
        </p:nvSpPr>
        <p:spPr/>
        <p:txBody>
          <a:bodyPr>
            <a:normAutofit lnSpcReduction="10000"/>
          </a:bodyPr>
          <a:lstStyle/>
          <a:p>
            <a:r>
              <a:rPr lang="en-US" dirty="0"/>
              <a:t>This slide lists several of the operations strategies that have been applied by DOTs and transportation agencies across the country; and in doing so, they have made substantial positive impacts on the safety, mobility, and reliability of the surface transportation network.</a:t>
            </a:r>
          </a:p>
          <a:p>
            <a:endParaRPr lang="en-US" dirty="0"/>
          </a:p>
          <a:p>
            <a:r>
              <a:rPr lang="en-US" dirty="0"/>
              <a:t>These strategies, of which ITS and traffic signals a major part, are most effective when they are considered in early stages of the project development process, sustained over time with dedicated funding, and optimized via coordination among transportation agencies in the region. </a:t>
            </a:r>
          </a:p>
          <a:p>
            <a:endParaRPr lang="en-US" dirty="0"/>
          </a:p>
          <a:p>
            <a:r>
              <a:rPr lang="en-US" dirty="0"/>
              <a:t>These strategies are relatively low in cost compared with adding capacity, can be implemented in two to three years, and offer substantial benefits- for example, a benefit-cost ratio of 10:1.</a:t>
            </a:r>
          </a:p>
          <a:p>
            <a:endParaRPr lang="en-US" dirty="0"/>
          </a:p>
          <a:p>
            <a:r>
              <a:rPr lang="en-US" dirty="0"/>
              <a:t>Some of these strategies have already been deployed, or are currently being researched for use in various parts of the state.</a:t>
            </a:r>
          </a:p>
          <a:p>
            <a:endParaRPr lang="en-US" dirty="0"/>
          </a:p>
          <a:p>
            <a:r>
              <a:rPr lang="en-US" dirty="0"/>
              <a:t>Source(s):  -1.) Institutional Architectures to Improve Systems Operations and Management, SHRP2 Strategic Highway Research Program, SHRP2 Reliability Research, Report S2-L06-RR-1, -2.) Investment Opportunities for Managing Transportation Performance Through Technology. Intelligent Transportation System Joint Program Office, U.S. Department of Transportation, 2009, -3.) Benefits of Using Intelligent Transportation Systems in Work Zones: A Summary Report,. FHWA, </a:t>
            </a:r>
          </a:p>
        </p:txBody>
      </p:sp>
      <p:sp>
        <p:nvSpPr>
          <p:cNvPr id="4" name="Slide Number Placeholder 3"/>
          <p:cNvSpPr>
            <a:spLocks noGrp="1"/>
          </p:cNvSpPr>
          <p:nvPr>
            <p:ph type="sldNum" sz="quarter" idx="10"/>
          </p:nvPr>
        </p:nvSpPr>
        <p:spPr/>
        <p:txBody>
          <a:bodyPr/>
          <a:lstStyle/>
          <a:p>
            <a:fld id="{09541898-D043-4569-A9A6-59B778BECE00}" type="slidenum">
              <a:rPr lang="en-US" smtClean="0"/>
              <a:pPr/>
              <a:t>7</a:t>
            </a:fld>
            <a:endParaRPr lang="en-US" dirty="0"/>
          </a:p>
        </p:txBody>
      </p:sp>
      <p:sp>
        <p:nvSpPr>
          <p:cNvPr id="5" name="Date Placeholder 4">
            <a:extLst>
              <a:ext uri="{FF2B5EF4-FFF2-40B4-BE49-F238E27FC236}">
                <a16:creationId xmlns:a16="http://schemas.microsoft.com/office/drawing/2014/main" id="{D86A0D45-1A01-4088-8604-3253F3FDCB2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19213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Flanigan covers this slide</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8</a:t>
            </a:fld>
            <a:endParaRPr lang="en-US" dirty="0"/>
          </a:p>
        </p:txBody>
      </p:sp>
    </p:spTree>
    <p:extLst>
      <p:ext uri="{BB962C8B-B14F-4D97-AF65-F5344CB8AC3E}">
        <p14:creationId xmlns:p14="http://schemas.microsoft.com/office/powerpoint/2010/main" val="37006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pPr lvl="0"/>
            <a:r>
              <a:rPr lang="en-US" sz="900" b="1" dirty="0"/>
              <a:t>Business processes, including formal scoping, planning, programming, and budgeting.</a:t>
            </a:r>
            <a:r>
              <a:rPr lang="en-US" sz="900" dirty="0"/>
              <a:t> </a:t>
            </a:r>
          </a:p>
          <a:p>
            <a:r>
              <a:rPr lang="en-US" sz="900" dirty="0"/>
              <a:t>TSM&amp;O needs to be integrated into the state or regional planning process, which focuses on allocating federal and state funds within the conventional construction and maintenance programs. </a:t>
            </a:r>
          </a:p>
          <a:p>
            <a:r>
              <a:rPr lang="en-US" sz="900" b="1" dirty="0"/>
              <a:t>Systems and technology, including systems architecture, interoperability, standardization, and documentation.</a:t>
            </a:r>
            <a:r>
              <a:rPr lang="en-US" sz="900" dirty="0"/>
              <a:t> </a:t>
            </a:r>
          </a:p>
          <a:p>
            <a:r>
              <a:rPr lang="en-US" sz="900" dirty="0"/>
              <a:t>State DOT technical staff needs not only a well-developed understanding of systems and technology issues, federal guidance, but also needs to focus on standardization, upgrades, and integration, especially with the rapid rate of technology development. </a:t>
            </a:r>
          </a:p>
          <a:p>
            <a:r>
              <a:rPr lang="en-US" sz="900" b="1" dirty="0"/>
              <a:t>Performance measurement, including measures definition, data acquisition, analysis, and utilization.  </a:t>
            </a:r>
            <a:r>
              <a:rPr lang="en-US" sz="900" dirty="0"/>
              <a:t>Improving the effectiveness of any TSM&amp;O strategy depends on performance measurement. Some state DOTs measure their TSM&amp;O by the amount of activities they perform, and conduct post-event debriefings after major crashes or storms but have not yet develop the measures, analytics and reporting systems for “outputs” – systems performance in customer terms</a:t>
            </a:r>
          </a:p>
          <a:p>
            <a:r>
              <a:rPr lang="en-US" sz="900" b="1" dirty="0"/>
              <a:t>Culture, including technical understanding, leadership, policy commitment, outreach, and program authority.</a:t>
            </a:r>
            <a:r>
              <a:rPr lang="en-US" sz="900" dirty="0"/>
              <a:t>  Top management leadership and commitment s essential making the changes needed to support TSM&amp;O – including making TSM&amp;O a formal agency mission and program, staffing and other forms of support</a:t>
            </a:r>
          </a:p>
          <a:p>
            <a:r>
              <a:rPr lang="en-US" sz="900" b="1" dirty="0"/>
              <a:t>Organization and workforce, including organizational structure, staff capacity development, and retention.</a:t>
            </a:r>
            <a:r>
              <a:rPr lang="en-US" sz="900" dirty="0"/>
              <a:t> TSM&amp;O is not yet a top-level unit in most state DOT organizational structures. Its key components are often fragmented  into silos—at the third or fourth level of the management hierarchy, with unclear reporting and accountability structures.  Core capacity identification, training ,recruitment and retention plans are needed</a:t>
            </a:r>
          </a:p>
          <a:p>
            <a:r>
              <a:rPr lang="en-US" sz="900" b="1" dirty="0"/>
              <a:t>Collaboration, including relationships with public safety agencies, local governments, metropolitan planning organizations (MPOs), and the private sector.</a:t>
            </a:r>
            <a:r>
              <a:rPr lang="en-US" sz="900" dirty="0"/>
              <a:t> Many of the important TSM&amp;O strategies are beyond the span of control of transportation agencies alone. External collaboration – public and private – regarding procedures and protocols is essential.  In some cases outsourcing may be appropriate</a:t>
            </a:r>
          </a:p>
        </p:txBody>
      </p:sp>
      <p:sp>
        <p:nvSpPr>
          <p:cNvPr id="69635" name="Slide Number Placeholder 3"/>
          <p:cNvSpPr>
            <a:spLocks noGrp="1"/>
          </p:cNvSpPr>
          <p:nvPr>
            <p:ph type="sldNum" sz="quarter" idx="5"/>
          </p:nvPr>
        </p:nvSpPr>
        <p:spPr>
          <a:noFill/>
        </p:spPr>
        <p:txBody>
          <a:bodyPr/>
          <a:lstStyle/>
          <a:p>
            <a:fld id="{370541CD-825B-4754-97AA-3F02162C1717}" type="slidenum">
              <a:rPr lang="en-US" smtClean="0"/>
              <a:pPr/>
              <a:t>9</a:t>
            </a:fld>
            <a:endParaRPr lang="en-US" dirty="0"/>
          </a:p>
        </p:txBody>
      </p:sp>
    </p:spTree>
    <p:extLst>
      <p:ext uri="{BB962C8B-B14F-4D97-AF65-F5344CB8AC3E}">
        <p14:creationId xmlns:p14="http://schemas.microsoft.com/office/powerpoint/2010/main" val="311768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15</a:t>
            </a:fld>
            <a:endParaRPr lang="en-US" dirty="0"/>
          </a:p>
        </p:txBody>
      </p:sp>
    </p:spTree>
    <p:extLst>
      <p:ext uri="{BB962C8B-B14F-4D97-AF65-F5344CB8AC3E}">
        <p14:creationId xmlns:p14="http://schemas.microsoft.com/office/powerpoint/2010/main" val="201899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18</a:t>
            </a:fld>
            <a:endParaRPr lang="en-US" dirty="0"/>
          </a:p>
        </p:txBody>
      </p:sp>
    </p:spTree>
    <p:extLst>
      <p:ext uri="{BB962C8B-B14F-4D97-AF65-F5344CB8AC3E}">
        <p14:creationId xmlns:p14="http://schemas.microsoft.com/office/powerpoint/2010/main" val="343904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22</a:t>
            </a:fld>
            <a:endParaRPr lang="en-US" dirty="0"/>
          </a:p>
        </p:txBody>
      </p:sp>
    </p:spTree>
    <p:extLst>
      <p:ext uri="{BB962C8B-B14F-4D97-AF65-F5344CB8AC3E}">
        <p14:creationId xmlns:p14="http://schemas.microsoft.com/office/powerpoint/2010/main" val="181136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27</a:t>
            </a:fld>
            <a:endParaRPr lang="en-US" dirty="0"/>
          </a:p>
        </p:txBody>
      </p:sp>
      <p:sp>
        <p:nvSpPr>
          <p:cNvPr id="5" name="Date Placeholder 4">
            <a:extLst>
              <a:ext uri="{FF2B5EF4-FFF2-40B4-BE49-F238E27FC236}">
                <a16:creationId xmlns:a16="http://schemas.microsoft.com/office/drawing/2014/main" id="{5FA13279-182D-4811-A851-F7D8A852FAE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26518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jp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jpg"/><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14.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2050" name="think-cell Slide" r:id="rId6" imgW="0" imgH="0" progId="">
                  <p:embed/>
                </p:oleObj>
              </mc:Choice>
              <mc:Fallback>
                <p:oleObj name="think-cell Slide" r:id="rId6"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512064" y="2782641"/>
            <a:ext cx="4114800" cy="1057275"/>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512064" y="3955235"/>
            <a:ext cx="4114800" cy="433125"/>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1" name="Picture 10">
            <a:extLst>
              <a:ext uri="{FF2B5EF4-FFF2-40B4-BE49-F238E27FC236}">
                <a16:creationId xmlns:a16="http://schemas.microsoft.com/office/drawing/2014/main" id="{62B1937B-3095-314F-B2F3-A1A62EC6D9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3074" name="think-cell Slide" r:id="rId6" imgW="0" imgH="0" progId="">
                  <p:embed/>
                </p:oleObj>
              </mc:Choice>
              <mc:Fallback>
                <p:oleObj name="think-cell Slide" r:id="rId6"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itle 1">
            <a:extLst>
              <a:ext uri="{FF2B5EF4-FFF2-40B4-BE49-F238E27FC236}">
                <a16:creationId xmlns:a16="http://schemas.microsoft.com/office/drawing/2014/main" id="{037019D0-A5ED-FD4B-AEE1-74EB27150FF0}"/>
              </a:ext>
            </a:extLst>
          </p:cNvPr>
          <p:cNvSpPr>
            <a:spLocks noGrp="1"/>
          </p:cNvSpPr>
          <p:nvPr>
            <p:ph type="ctrTitle" hasCustomPrompt="1"/>
            <p:custDataLst>
              <p:tags r:id="rId3"/>
            </p:custDataLst>
          </p:nvPr>
        </p:nvSpPr>
        <p:spPr>
          <a:xfrm>
            <a:off x="512064" y="2782641"/>
            <a:ext cx="4114800" cy="1057275"/>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a:extLst>
              <a:ext uri="{FF2B5EF4-FFF2-40B4-BE49-F238E27FC236}">
                <a16:creationId xmlns:a16="http://schemas.microsoft.com/office/drawing/2014/main" id="{DFDAB146-7CA5-3045-9FD9-49A2E4FAFDC1}"/>
              </a:ext>
            </a:extLst>
          </p:cNvPr>
          <p:cNvSpPr>
            <a:spLocks noGrp="1"/>
          </p:cNvSpPr>
          <p:nvPr>
            <p:ph type="subTitle" idx="1" hasCustomPrompt="1"/>
            <p:custDataLst>
              <p:tags r:id="rId4"/>
            </p:custDataLst>
          </p:nvPr>
        </p:nvSpPr>
        <p:spPr>
          <a:xfrm>
            <a:off x="512064" y="3955235"/>
            <a:ext cx="4114800" cy="433125"/>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8" name="Picture 17">
            <a:extLst>
              <a:ext uri="{FF2B5EF4-FFF2-40B4-BE49-F238E27FC236}">
                <a16:creationId xmlns:a16="http://schemas.microsoft.com/office/drawing/2014/main" id="{13F1BDFE-A84E-0B49-98CA-0031467166C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54B812-2722-0744-9345-3F01F6ADAB30}"/>
              </a:ext>
            </a:extLst>
          </p:cNvPr>
          <p:cNvSpPr/>
          <p:nvPr userDrawn="1"/>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864601" y="4857750"/>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pic>
        <p:nvPicPr>
          <p:cNvPr id="8" name="Picture 7">
            <a:extLst>
              <a:ext uri="{FF2B5EF4-FFF2-40B4-BE49-F238E27FC236}">
                <a16:creationId xmlns:a16="http://schemas.microsoft.com/office/drawing/2014/main" id="{60537349-7310-B044-851F-0CE3F0D0F093}"/>
              </a:ext>
            </a:extLst>
          </p:cNvPr>
          <p:cNvPicPr>
            <a:picLocks noChangeAspect="1"/>
          </p:cNvPicPr>
          <p:nvPr userDrawn="1"/>
        </p:nvPicPr>
        <p:blipFill>
          <a:blip r:embed="rId2">
            <a:lum bright="100000" contrast="-100000"/>
            <a:alphaModFix amt="77000"/>
          </a:blip>
          <a:stretch>
            <a:fillRect/>
          </a:stretch>
        </p:blipFill>
        <p:spPr>
          <a:xfrm>
            <a:off x="8408890" y="98066"/>
            <a:ext cx="567770" cy="40276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A7728-080A-084F-9574-95AC715091D2}"/>
              </a:ext>
            </a:extLst>
          </p:cNvPr>
          <p:cNvSpPr/>
          <p:nvPr userDrawn="1"/>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7" name="Slide Number Placeholder 5"/>
          <p:cNvSpPr>
            <a:spLocks noGrp="1"/>
          </p:cNvSpPr>
          <p:nvPr>
            <p:ph type="sldNum" sz="quarter" idx="4"/>
          </p:nvPr>
        </p:nvSpPr>
        <p:spPr>
          <a:xfrm>
            <a:off x="8864601" y="4861983"/>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pic>
        <p:nvPicPr>
          <p:cNvPr id="6" name="Picture 5">
            <a:extLst>
              <a:ext uri="{FF2B5EF4-FFF2-40B4-BE49-F238E27FC236}">
                <a16:creationId xmlns:a16="http://schemas.microsoft.com/office/drawing/2014/main" id="{03620133-B656-3B44-AD89-AC6A20B509E5}"/>
              </a:ext>
            </a:extLst>
          </p:cNvPr>
          <p:cNvPicPr>
            <a:picLocks noChangeAspect="1"/>
          </p:cNvPicPr>
          <p:nvPr userDrawn="1"/>
        </p:nvPicPr>
        <p:blipFill>
          <a:blip r:embed="rId2">
            <a:lum bright="100000" contrast="-100000"/>
            <a:alphaModFix amt="77000"/>
          </a:blip>
          <a:stretch>
            <a:fillRect/>
          </a:stretch>
        </p:blipFill>
        <p:spPr>
          <a:xfrm>
            <a:off x="8408890" y="98066"/>
            <a:ext cx="567770" cy="40276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BC544-BD04-4A45-B856-C2B06265A25F}"/>
              </a:ext>
            </a:extLst>
          </p:cNvPr>
          <p:cNvSpPr/>
          <p:nvPr userDrawn="1"/>
        </p:nvSpPr>
        <p:spPr>
          <a:xfrm>
            <a:off x="0" y="0"/>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6" name="Slide Number Placeholder 5"/>
          <p:cNvSpPr>
            <a:spLocks noGrp="1"/>
          </p:cNvSpPr>
          <p:nvPr>
            <p:ph type="sldNum" sz="quarter" idx="4"/>
          </p:nvPr>
        </p:nvSpPr>
        <p:spPr>
          <a:xfrm>
            <a:off x="8864601" y="4853517"/>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pic>
        <p:nvPicPr>
          <p:cNvPr id="5" name="Picture 4">
            <a:extLst>
              <a:ext uri="{FF2B5EF4-FFF2-40B4-BE49-F238E27FC236}">
                <a16:creationId xmlns:a16="http://schemas.microsoft.com/office/drawing/2014/main" id="{94684D38-A2A2-C643-AAE3-F3D5B6A1F9E1}"/>
              </a:ext>
            </a:extLst>
          </p:cNvPr>
          <p:cNvPicPr>
            <a:picLocks noChangeAspect="1"/>
          </p:cNvPicPr>
          <p:nvPr userDrawn="1"/>
        </p:nvPicPr>
        <p:blipFill>
          <a:blip r:embed="rId2">
            <a:lum bright="100000" contrast="-100000"/>
            <a:alphaModFix amt="77000"/>
          </a:blip>
          <a:stretch>
            <a:fillRect/>
          </a:stretch>
        </p:blipFill>
        <p:spPr>
          <a:xfrm>
            <a:off x="8408890" y="98066"/>
            <a:ext cx="567770" cy="40276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4098" name="think-cell Slide" r:id="rId5" imgW="0" imgH="0" progId="">
                  <p:embed/>
                </p:oleObj>
              </mc:Choice>
              <mc:Fallback>
                <p:oleObj name="think-cell Slide" r:id="rId5"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512064" y="3160833"/>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099"/>
          <a:stretch/>
        </p:blipFill>
        <p:spPr>
          <a:xfrm>
            <a:off x="4981415" y="531805"/>
            <a:ext cx="4087522" cy="3855951"/>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2064" y="2161744"/>
            <a:ext cx="2314257" cy="781382"/>
          </a:xfrm>
          <a:prstGeom prst="rect">
            <a:avLst/>
          </a:prstGeom>
        </p:spPr>
      </p:pic>
      <p:sp>
        <p:nvSpPr>
          <p:cNvPr id="12" name="Subtitle 2">
            <a:extLst>
              <a:ext uri="{FF2B5EF4-FFF2-40B4-BE49-F238E27FC236}">
                <a16:creationId xmlns:a16="http://schemas.microsoft.com/office/drawing/2014/main" id="{514B2B9B-2570-264C-BAED-5407D10DB918}"/>
              </a:ext>
            </a:extLst>
          </p:cNvPr>
          <p:cNvSpPr>
            <a:spLocks noGrp="1"/>
          </p:cNvSpPr>
          <p:nvPr>
            <p:ph type="subTitle" idx="1" hasCustomPrompt="1"/>
            <p:custDataLst>
              <p:tags r:id="rId3"/>
            </p:custDataLst>
          </p:nvPr>
        </p:nvSpPr>
        <p:spPr>
          <a:xfrm>
            <a:off x="512064" y="3955235"/>
            <a:ext cx="4114800" cy="433125"/>
          </a:xfrm>
          <a:noFill/>
        </p:spPr>
        <p:txBody>
          <a:bodyPr vert="horz" wrap="square" lIns="0" tIns="0" rIns="0" bIns="0" rtlCol="0" anchor="t" anchorCtr="0">
            <a:noAutofit/>
          </a:bodyPr>
          <a:lstStyle>
            <a:lvl1pPr marL="0" indent="0" algn="l">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9" name="Picture 18">
            <a:extLst>
              <a:ext uri="{FF2B5EF4-FFF2-40B4-BE49-F238E27FC236}">
                <a16:creationId xmlns:a16="http://schemas.microsoft.com/office/drawing/2014/main" id="{A6A43225-99DB-9A40-902B-EE9A13FF864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pic>
        <p:nvPicPr>
          <p:cNvPr id="10" name="Picture 9">
            <a:extLst>
              <a:ext uri="{FF2B5EF4-FFF2-40B4-BE49-F238E27FC236}">
                <a16:creationId xmlns:a16="http://schemas.microsoft.com/office/drawing/2014/main" id="{CF4AE025-9B04-274C-8DF9-1E9000B6E18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80314" y="4754974"/>
            <a:ext cx="2820447" cy="320622"/>
          </a:xfrm>
          <a:prstGeom prst="rect">
            <a:avLst/>
          </a:prstGeom>
        </p:spPr>
      </p:pic>
    </p:spTree>
    <p:extLst>
      <p:ext uri="{BB962C8B-B14F-4D97-AF65-F5344CB8AC3E}">
        <p14:creationId xmlns:p14="http://schemas.microsoft.com/office/powerpoint/2010/main" val="104958438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3D2E47-2E1E-CE49-BEE2-8415387622A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026" name="think-cell Slide" r:id="rId15" imgW="0" imgH="0" progId="">
                  <p:embed/>
                </p:oleObj>
              </mc:Choice>
              <mc:Fallback>
                <p:oleObj name="think-cell Slide" r:id="rId15" imgW="0" imgH="0" progId="">
                  <p:embed/>
                  <p:pic>
                    <p:nvPicPr>
                      <p:cNvPr id="10" name="Object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6" y="4854722"/>
            <a:ext cx="257175" cy="142875"/>
          </a:xfrm>
          <a:prstGeom prst="rect">
            <a:avLst/>
          </a:prstGeom>
          <a:solidFill>
            <a:srgbClr val="CC7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253678" y="108926"/>
            <a:ext cx="8353424" cy="402336"/>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253678" y="792314"/>
            <a:ext cx="8477250" cy="3886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custDataLst>
              <p:tags r:id="rId13"/>
            </p:custDataLst>
          </p:nvPr>
        </p:nvSpPr>
        <p:spPr>
          <a:xfrm>
            <a:off x="8870950" y="4856970"/>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
        <p:nvSpPr>
          <p:cNvPr id="9" name="TextBox 8"/>
          <p:cNvSpPr txBox="1"/>
          <p:nvPr userDrawn="1"/>
        </p:nvSpPr>
        <p:spPr>
          <a:xfrm>
            <a:off x="256032" y="4715184"/>
            <a:ext cx="4267200" cy="438727"/>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DFW TSMO Program Plan</a:t>
            </a:r>
          </a:p>
        </p:txBody>
      </p:sp>
      <p:sp>
        <p:nvSpPr>
          <p:cNvPr id="15" name="TextBox 14">
            <a:extLst>
              <a:ext uri="{FF2B5EF4-FFF2-40B4-BE49-F238E27FC236}">
                <a16:creationId xmlns:a16="http://schemas.microsoft.com/office/drawing/2014/main" id="{EBBBF4F3-27CF-584C-B354-C1AF0B34B8BD}"/>
              </a:ext>
            </a:extLst>
          </p:cNvPr>
          <p:cNvSpPr txBox="1"/>
          <p:nvPr/>
        </p:nvSpPr>
        <p:spPr>
          <a:xfrm>
            <a:off x="6995880" y="4715184"/>
            <a:ext cx="1634889" cy="428316"/>
          </a:xfrm>
          <a:prstGeom prst="rect">
            <a:avLst/>
          </a:prstGeom>
          <a:noFill/>
        </p:spPr>
        <p:txBody>
          <a:bodyPr wrap="none" lIns="0" tIns="0" rIns="0" bIns="0" rtlCol="0" anchor="ctr" anchorCtr="0">
            <a:noAutofit/>
          </a:bodyPr>
          <a:lstStyle/>
          <a:p>
            <a:pPr algn="r"/>
            <a:r>
              <a:rPr lang="en-US" sz="1200" dirty="0">
                <a:solidFill>
                  <a:schemeClr val="bg1"/>
                </a:solidFill>
                <a:latin typeface="Franklin Gothic Book" pitchFamily="34" charset="0"/>
              </a:rPr>
              <a:t>August 18, 2020</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 id="2147483661" r:id="rId6"/>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txStyles>
    <p:titleStyle>
      <a:lvl1pPr marL="0" algn="l" defTabSz="914400" rtl="0" eaLnBrk="1" latinLnBrk="0" hangingPunct="1">
        <a:lnSpc>
          <a:spcPct val="100000"/>
        </a:lnSpc>
        <a:spcBef>
          <a:spcPct val="0"/>
        </a:spcBef>
        <a:buNone/>
        <a:defRPr lang="en-US" sz="2000" b="0" kern="1200" dirty="0" smtClean="0">
          <a:solidFill>
            <a:srgbClr val="205588"/>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oleObject" Target="../embeddings/oleObject5.bin"/><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slideLayout" Target="../slideLayouts/slideLayout4.xml"/><Relationship Id="rId2" Type="http://schemas.openxmlformats.org/officeDocument/2006/relationships/tags" Target="../tags/tag15.xml"/><Relationship Id="rId16"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A7B666-60B4-4CEE-BF38-5E794FC05CDF}"/>
              </a:ext>
            </a:extLst>
          </p:cNvPr>
          <p:cNvSpPr/>
          <p:nvPr/>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5" name="Content Placeholder 2">
            <a:extLst>
              <a:ext uri="{FF2B5EF4-FFF2-40B4-BE49-F238E27FC236}">
                <a16:creationId xmlns:a16="http://schemas.microsoft.com/office/drawing/2014/main" id="{2309188C-1D1C-471F-8CA3-F304A03D4E23}"/>
              </a:ext>
            </a:extLst>
          </p:cNvPr>
          <p:cNvSpPr txBox="1">
            <a:spLocks/>
          </p:cNvSpPr>
          <p:nvPr/>
        </p:nvSpPr>
        <p:spPr>
          <a:xfrm>
            <a:off x="4572000" y="961825"/>
            <a:ext cx="4292601" cy="3747879"/>
          </a:xfrm>
          <a:prstGeom prst="rect">
            <a:avLst/>
          </a:prstGeom>
          <a:noFill/>
        </p:spPr>
        <p:txBody>
          <a:bodyPr vert="horz" wrap="square" lIns="0" tIns="0" rIns="0" bIns="0" rtlCol="0" anchor="t" anchorCtr="0">
            <a:norm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28600" indent="-228600">
              <a:spcAft>
                <a:spcPts val="1800"/>
              </a:spcAft>
              <a:buFont typeface="+mj-lt"/>
              <a:buAutoNum type="arabicPeriod"/>
            </a:pPr>
            <a:r>
              <a:rPr lang="en-US" sz="1400" dirty="0"/>
              <a:t>If you haven’t already, please type the name and the agency you represent into the chat box. This will serve as our virtual meeting sign-in sheet.</a:t>
            </a:r>
          </a:p>
          <a:p>
            <a:pPr marL="228600" indent="-228600">
              <a:spcAft>
                <a:spcPts val="1800"/>
              </a:spcAft>
              <a:buFont typeface="+mj-lt"/>
              <a:buAutoNum type="arabicPeriod"/>
            </a:pPr>
            <a:r>
              <a:rPr lang="en-US" sz="1400" dirty="0"/>
              <a:t>For this presentation, please make sure that you are on mute. If you have questions as we present the slides, please type them into the chat box.</a:t>
            </a:r>
          </a:p>
          <a:p>
            <a:pPr marL="228600" indent="-228600">
              <a:spcAft>
                <a:spcPts val="1800"/>
              </a:spcAft>
              <a:buFont typeface="+mj-lt"/>
              <a:buAutoNum type="arabicPeriod"/>
            </a:pPr>
            <a:r>
              <a:rPr lang="en-US" sz="1400" dirty="0"/>
              <a:t>During the session we will use the chat feature to get your input as well as ask you to take yourself off mute from time to time for discussion.</a:t>
            </a:r>
          </a:p>
        </p:txBody>
      </p:sp>
      <p:sp>
        <p:nvSpPr>
          <p:cNvPr id="6" name="TextBox 5">
            <a:extLst>
              <a:ext uri="{FF2B5EF4-FFF2-40B4-BE49-F238E27FC236}">
                <a16:creationId xmlns:a16="http://schemas.microsoft.com/office/drawing/2014/main" id="{42CB941F-7BD4-4CCE-BFEB-E603D6F22F05}"/>
              </a:ext>
            </a:extLst>
          </p:cNvPr>
          <p:cNvSpPr txBox="1"/>
          <p:nvPr/>
        </p:nvSpPr>
        <p:spPr>
          <a:xfrm>
            <a:off x="5688823" y="3486285"/>
            <a:ext cx="2350874" cy="369332"/>
          </a:xfrm>
          <a:prstGeom prst="rect">
            <a:avLst/>
          </a:prstGeom>
          <a:noFill/>
          <a:ln/>
        </p:spPr>
        <p:style>
          <a:lnRef idx="0">
            <a:schemeClr val="dk1"/>
          </a:lnRef>
          <a:fillRef idx="3">
            <a:schemeClr val="dk1"/>
          </a:fillRef>
          <a:effectRef idx="3">
            <a:schemeClr val="dk1"/>
          </a:effectRef>
          <a:fontRef idx="minor">
            <a:schemeClr val="lt1"/>
          </a:fontRef>
        </p:style>
        <p:txBody>
          <a:bodyPr wrap="square" rtlCol="0">
            <a:spAutoFit/>
          </a:bodyPr>
          <a:lstStyle/>
          <a:p>
            <a:pPr marL="0" algn="ctr"/>
            <a:r>
              <a:rPr lang="en-US" b="1" dirty="0">
                <a:solidFill>
                  <a:srgbClr val="FF0000"/>
                </a:solidFill>
              </a:rPr>
              <a:t>Turn CHAT on Here</a:t>
            </a:r>
          </a:p>
        </p:txBody>
      </p:sp>
      <p:sp>
        <p:nvSpPr>
          <p:cNvPr id="7" name="Title 1">
            <a:extLst>
              <a:ext uri="{FF2B5EF4-FFF2-40B4-BE49-F238E27FC236}">
                <a16:creationId xmlns:a16="http://schemas.microsoft.com/office/drawing/2014/main" id="{36F69A19-196F-43B6-A092-5257BE75F4F4}"/>
              </a:ext>
            </a:extLst>
          </p:cNvPr>
          <p:cNvSpPr txBox="1">
            <a:spLocks/>
          </p:cNvSpPr>
          <p:nvPr/>
        </p:nvSpPr>
        <p:spPr bwMode="gray">
          <a:xfrm>
            <a:off x="153275" y="796618"/>
            <a:ext cx="4114800" cy="1750159"/>
          </a:xfrm>
          <a:prstGeom prst="rect">
            <a:avLst/>
          </a:prstGeom>
          <a:noFill/>
        </p:spPr>
        <p:txBody>
          <a:bodyPr wrap="square" lIns="0" rtlCol="0">
            <a:spAutoFit/>
          </a:bodyPr>
          <a:lstStyle>
            <a:lvl1pPr marL="0" algn="l" defTabSz="914400" rtl="0" eaLnBrk="1" latinLnBrk="0" hangingPunct="1">
              <a:lnSpc>
                <a:spcPct val="100000"/>
              </a:lnSpc>
              <a:spcBef>
                <a:spcPct val="0"/>
              </a:spcBef>
              <a:buNone/>
              <a:defRPr lang="en-US" sz="2000" b="0" kern="1200">
                <a:solidFill>
                  <a:srgbClr val="205588"/>
                </a:solidFill>
                <a:effectLst/>
                <a:latin typeface="Franklin Gothic Demi" pitchFamily="34" charset="0"/>
                <a:ea typeface="+mn-ea"/>
                <a:cs typeface="Arial" pitchFamily="34" charset="0"/>
              </a:defRPr>
            </a:lvl1pPr>
          </a:lstStyle>
          <a:p>
            <a:pPr>
              <a:lnSpc>
                <a:spcPts val="4380"/>
              </a:lnSpc>
            </a:pPr>
            <a:r>
              <a:rPr lang="en-US" sz="3600" dirty="0">
                <a:uFill>
                  <a:solidFill>
                    <a:schemeClr val="accent2"/>
                  </a:solidFill>
                </a:uFill>
                <a:latin typeface="Franklin Gothic Medium Cond" panose="020B0606030402020204" pitchFamily="34" charset="0"/>
              </a:rPr>
              <a:t>Transportation Systems Management and Operations (TSMO) </a:t>
            </a:r>
          </a:p>
        </p:txBody>
      </p:sp>
      <p:sp>
        <p:nvSpPr>
          <p:cNvPr id="8" name="Subtitle 3">
            <a:extLst>
              <a:ext uri="{FF2B5EF4-FFF2-40B4-BE49-F238E27FC236}">
                <a16:creationId xmlns:a16="http://schemas.microsoft.com/office/drawing/2014/main" id="{FF41588A-1DBF-43B3-8824-0ECF060AA69C}"/>
              </a:ext>
            </a:extLst>
          </p:cNvPr>
          <p:cNvSpPr txBox="1">
            <a:spLocks/>
          </p:cNvSpPr>
          <p:nvPr/>
        </p:nvSpPr>
        <p:spPr>
          <a:xfrm>
            <a:off x="153275" y="2546777"/>
            <a:ext cx="4011221" cy="433125"/>
          </a:xfrm>
          <a:prstGeom prst="rect">
            <a:avLst/>
          </a:prstGeom>
        </p:spPr>
        <p:txBody>
          <a:bodyPr vert="horz" lIns="0" tIns="0" rIns="0" bIns="0" rtlCol="0">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lumMod val="75000"/>
                    <a:lumOff val="25000"/>
                  </a:schemeClr>
                </a:solidFill>
                <a:latin typeface="Franklin Gothic Medium Cond" panose="020B0606030402020204" pitchFamily="34" charset="0"/>
                <a:cs typeface="Arial" pitchFamily="34" charset="0"/>
              </a:rPr>
              <a:t>DFW TSMO Program Plan</a:t>
            </a:r>
            <a:br>
              <a:rPr lang="en-US" sz="1800" dirty="0">
                <a:solidFill>
                  <a:schemeClr val="tx1">
                    <a:lumMod val="75000"/>
                    <a:lumOff val="25000"/>
                  </a:schemeClr>
                </a:solidFill>
                <a:latin typeface="Franklin Gothic Medium Cond" panose="020B0606030402020204" pitchFamily="34" charset="0"/>
                <a:cs typeface="Arial" pitchFamily="34" charset="0"/>
              </a:rPr>
            </a:br>
            <a:r>
              <a:rPr lang="en-US" sz="1800" dirty="0">
                <a:solidFill>
                  <a:schemeClr val="tx1">
                    <a:lumMod val="75000"/>
                    <a:lumOff val="25000"/>
                  </a:schemeClr>
                </a:solidFill>
                <a:latin typeface="Franklin Gothic Medium Cond" panose="020B0606030402020204" pitchFamily="34" charset="0"/>
                <a:cs typeface="Arial" pitchFamily="34" charset="0"/>
              </a:rPr>
              <a:t>Capability Maturity Model (CMM) Assessment – Traffic Signal Management/ Traffic Management</a:t>
            </a:r>
          </a:p>
        </p:txBody>
      </p:sp>
      <p:pic>
        <p:nvPicPr>
          <p:cNvPr id="9" name="Picture 8">
            <a:extLst>
              <a:ext uri="{FF2B5EF4-FFF2-40B4-BE49-F238E27FC236}">
                <a16:creationId xmlns:a16="http://schemas.microsoft.com/office/drawing/2014/main" id="{701DB5EC-5803-4A7E-A749-88C7240BDA4E}"/>
              </a:ext>
            </a:extLst>
          </p:cNvPr>
          <p:cNvPicPr>
            <a:picLocks noChangeAspect="1"/>
          </p:cNvPicPr>
          <p:nvPr/>
        </p:nvPicPr>
        <p:blipFill rotWithShape="1">
          <a:blip r:embed="rId2"/>
          <a:srcRect t="6095" b="10427"/>
          <a:stretch/>
        </p:blipFill>
        <p:spPr>
          <a:xfrm>
            <a:off x="4946469" y="3900010"/>
            <a:ext cx="3835582" cy="589145"/>
          </a:xfrm>
          <a:prstGeom prst="rect">
            <a:avLst/>
          </a:prstGeom>
        </p:spPr>
      </p:pic>
      <p:sp>
        <p:nvSpPr>
          <p:cNvPr id="10" name="Arrow: Bent 9">
            <a:extLst>
              <a:ext uri="{FF2B5EF4-FFF2-40B4-BE49-F238E27FC236}">
                <a16:creationId xmlns:a16="http://schemas.microsoft.com/office/drawing/2014/main" id="{9AD0BD82-F3A9-4941-8A05-C73314831FFB}"/>
              </a:ext>
            </a:extLst>
          </p:cNvPr>
          <p:cNvSpPr/>
          <p:nvPr/>
        </p:nvSpPr>
        <p:spPr>
          <a:xfrm rot="5400000" flipV="1">
            <a:off x="5433815" y="3643129"/>
            <a:ext cx="369331" cy="424975"/>
          </a:xfrm>
          <a:prstGeom prst="bentArrow">
            <a:avLst>
              <a:gd name="adj1" fmla="val 7495"/>
              <a:gd name="adj2" fmla="val 35611"/>
              <a:gd name="adj3" fmla="val 50000"/>
              <a:gd name="adj4" fmla="val 3667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itchFamily="34" charset="0"/>
              <a:cs typeface="Arial" pitchFamily="34" charset="0"/>
            </a:endParaRPr>
          </a:p>
        </p:txBody>
      </p:sp>
      <p:pic>
        <p:nvPicPr>
          <p:cNvPr id="12" name="Picture 11">
            <a:extLst>
              <a:ext uri="{FF2B5EF4-FFF2-40B4-BE49-F238E27FC236}">
                <a16:creationId xmlns:a16="http://schemas.microsoft.com/office/drawing/2014/main" id="{17DD6BC0-4ACB-4C98-96A1-561224EFEDD1}"/>
              </a:ext>
            </a:extLst>
          </p:cNvPr>
          <p:cNvPicPr>
            <a:picLocks noChangeAspect="1"/>
          </p:cNvPicPr>
          <p:nvPr/>
        </p:nvPicPr>
        <p:blipFill>
          <a:blip r:embed="rId3">
            <a:lum bright="100000" contrast="-100000"/>
            <a:alphaModFix amt="77000"/>
          </a:blip>
          <a:stretch>
            <a:fillRect/>
          </a:stretch>
        </p:blipFill>
        <p:spPr>
          <a:xfrm>
            <a:off x="8408890" y="98066"/>
            <a:ext cx="567770" cy="402768"/>
          </a:xfrm>
          <a:prstGeom prst="rect">
            <a:avLst/>
          </a:prstGeom>
        </p:spPr>
      </p:pic>
      <p:sp>
        <p:nvSpPr>
          <p:cNvPr id="13" name="Title 1">
            <a:extLst>
              <a:ext uri="{FF2B5EF4-FFF2-40B4-BE49-F238E27FC236}">
                <a16:creationId xmlns:a16="http://schemas.microsoft.com/office/drawing/2014/main" id="{581DEC6F-707B-4C1E-A1AB-396A5AB82086}"/>
              </a:ext>
            </a:extLst>
          </p:cNvPr>
          <p:cNvSpPr txBox="1">
            <a:spLocks/>
          </p:cNvSpPr>
          <p:nvPr/>
        </p:nvSpPr>
        <p:spPr bwMode="gray">
          <a:xfrm>
            <a:off x="253678" y="108926"/>
            <a:ext cx="8353424" cy="402336"/>
          </a:xfrm>
          <a:prstGeom prst="rect">
            <a:avLst/>
          </a:prstGeom>
          <a:noFill/>
        </p:spPr>
        <p:txBody>
          <a:bodyPr wrap="square" lIns="0" tIns="0" rIns="0" bIns="0" rtlCol="0" anchor="b"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r>
              <a:rPr lang="en-US" sz="2000" dirty="0">
                <a:latin typeface="Franklin Gothic Demi" pitchFamily="34" charset="0"/>
              </a:rPr>
              <a:t>Welcome – Virtual Housekeeping Items</a:t>
            </a:r>
          </a:p>
        </p:txBody>
      </p:sp>
    </p:spTree>
    <p:extLst>
      <p:ext uri="{BB962C8B-B14F-4D97-AF65-F5344CB8AC3E}">
        <p14:creationId xmlns:p14="http://schemas.microsoft.com/office/powerpoint/2010/main" val="305733384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16B3-1FDD-426C-932B-52923A15A851}"/>
              </a:ext>
            </a:extLst>
          </p:cNvPr>
          <p:cNvSpPr>
            <a:spLocks noGrp="1"/>
          </p:cNvSpPr>
          <p:nvPr>
            <p:ph type="title"/>
          </p:nvPr>
        </p:nvSpPr>
        <p:spPr>
          <a:xfrm>
            <a:off x="253678" y="151458"/>
            <a:ext cx="8353424" cy="400110"/>
          </a:xfrm>
        </p:spPr>
        <p:txBody>
          <a:bodyPr/>
          <a:lstStyle/>
          <a:p>
            <a:r>
              <a:rPr lang="en-US" dirty="0"/>
              <a:t>TSMO Strategy: Traffic Signal Management/ Traffic Management</a:t>
            </a:r>
          </a:p>
        </p:txBody>
      </p:sp>
      <p:sp>
        <p:nvSpPr>
          <p:cNvPr id="3" name="Content Placeholder 2">
            <a:extLst>
              <a:ext uri="{FF2B5EF4-FFF2-40B4-BE49-F238E27FC236}">
                <a16:creationId xmlns:a16="http://schemas.microsoft.com/office/drawing/2014/main" id="{BB43F58C-DD02-457E-A6AB-8CC5899B4A81}"/>
              </a:ext>
            </a:extLst>
          </p:cNvPr>
          <p:cNvSpPr>
            <a:spLocks noGrp="1"/>
          </p:cNvSpPr>
          <p:nvPr>
            <p:ph idx="1"/>
          </p:nvPr>
        </p:nvSpPr>
        <p:spPr>
          <a:xfrm>
            <a:off x="191765" y="862575"/>
            <a:ext cx="8477250" cy="3886200"/>
          </a:xfrm>
        </p:spPr>
        <p:txBody>
          <a:bodyPr>
            <a:normAutofit/>
          </a:bodyPr>
          <a:lstStyle/>
          <a:p>
            <a:r>
              <a:rPr lang="en-US" u="sng" dirty="0"/>
              <a:t>Traffic signal management </a:t>
            </a:r>
            <a:r>
              <a:rPr lang="en-US" dirty="0"/>
              <a:t>involves the planning, design, integration, maintenance, and proactive operation of a traffic signal system in order to achieve policy based objectives to improve the efficiency, safety, and reliability of signalized intersection operations.</a:t>
            </a:r>
          </a:p>
          <a:p>
            <a:r>
              <a:rPr lang="en-US" u="sng" dirty="0"/>
              <a:t>Traffic Management </a:t>
            </a:r>
            <a:r>
              <a:rPr lang="en-US" dirty="0"/>
              <a:t>centers are the nerve center of most freeway management systems. TMC staff use information to monitor the operation of the area’s major street and highway network. The role of a TMC often goes beyond the freeway network, functioning as the key technical and institutional hub to bring together the various jurisdictions, modal interests, and service providers to focus on the common goal of optimizing the performance of the entire surface transportation system.</a:t>
            </a:r>
          </a:p>
        </p:txBody>
      </p:sp>
      <p:sp>
        <p:nvSpPr>
          <p:cNvPr id="4" name="Slide Number Placeholder 3">
            <a:extLst>
              <a:ext uri="{FF2B5EF4-FFF2-40B4-BE49-F238E27FC236}">
                <a16:creationId xmlns:a16="http://schemas.microsoft.com/office/drawing/2014/main" id="{2072A622-84A6-4FD5-A076-FE45E8A03847}"/>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10</a:t>
            </a:fld>
            <a:endParaRPr lang="en-US" dirty="0"/>
          </a:p>
        </p:txBody>
      </p:sp>
    </p:spTree>
    <p:extLst>
      <p:ext uri="{BB962C8B-B14F-4D97-AF65-F5344CB8AC3E}">
        <p14:creationId xmlns:p14="http://schemas.microsoft.com/office/powerpoint/2010/main" val="41950655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A8D77-69F5-4362-8B36-A4EB57DCB41B}"/>
              </a:ext>
            </a:extLst>
          </p:cNvPr>
          <p:cNvSpPr>
            <a:spLocks noGrp="1"/>
          </p:cNvSpPr>
          <p:nvPr>
            <p:ph type="title"/>
          </p:nvPr>
        </p:nvSpPr>
        <p:spPr/>
        <p:txBody>
          <a:bodyPr/>
          <a:lstStyle/>
          <a:p>
            <a:r>
              <a:rPr lang="en-US" dirty="0"/>
              <a:t>Poll Questions</a:t>
            </a:r>
          </a:p>
        </p:txBody>
      </p:sp>
      <p:sp>
        <p:nvSpPr>
          <p:cNvPr id="4" name="Slide Number Placeholder 3">
            <a:extLst>
              <a:ext uri="{FF2B5EF4-FFF2-40B4-BE49-F238E27FC236}">
                <a16:creationId xmlns:a16="http://schemas.microsoft.com/office/drawing/2014/main" id="{859A57F1-0F0D-4B65-A8FF-E64CA7FEDE4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11</a:t>
            </a:fld>
            <a:endParaRPr lang="en-US" dirty="0"/>
          </a:p>
        </p:txBody>
      </p:sp>
      <p:sp>
        <p:nvSpPr>
          <p:cNvPr id="5" name="Content Placeholder 2">
            <a:extLst>
              <a:ext uri="{FF2B5EF4-FFF2-40B4-BE49-F238E27FC236}">
                <a16:creationId xmlns:a16="http://schemas.microsoft.com/office/drawing/2014/main" id="{494198DA-BE32-42E0-9F8A-51FB08EAC808}"/>
              </a:ext>
            </a:extLst>
          </p:cNvPr>
          <p:cNvSpPr>
            <a:spLocks noGrp="1"/>
          </p:cNvSpPr>
          <p:nvPr>
            <p:ph idx="1"/>
          </p:nvPr>
        </p:nvSpPr>
        <p:spPr>
          <a:xfrm>
            <a:off x="254000" y="792163"/>
            <a:ext cx="8477250" cy="3886200"/>
          </a:xfrm>
        </p:spPr>
        <p:txBody>
          <a:bodyPr/>
          <a:lstStyle/>
          <a:p>
            <a:r>
              <a:rPr lang="en-US" dirty="0"/>
              <a:t>Question 1:  Which dimension seems to be most “in order” for Traffic Signal and Traffic Management strategies in the DFW region? </a:t>
            </a:r>
          </a:p>
          <a:p>
            <a:r>
              <a:rPr lang="en-US" dirty="0"/>
              <a:t>Question 2:  Which dimension seems to have the most room for improvement for Traffic Signal and Traffic Management strategies in the DFW region?</a:t>
            </a:r>
          </a:p>
          <a:p>
            <a:pPr marL="0" indent="0">
              <a:buNone/>
            </a:pPr>
            <a:endParaRPr lang="en-US" dirty="0"/>
          </a:p>
        </p:txBody>
      </p:sp>
      <p:sp>
        <p:nvSpPr>
          <p:cNvPr id="7" name="TextBox 6">
            <a:extLst>
              <a:ext uri="{FF2B5EF4-FFF2-40B4-BE49-F238E27FC236}">
                <a16:creationId xmlns:a16="http://schemas.microsoft.com/office/drawing/2014/main" id="{04EAF269-2343-4084-9811-9F10A7103F02}"/>
              </a:ext>
            </a:extLst>
          </p:cNvPr>
          <p:cNvSpPr txBox="1"/>
          <p:nvPr/>
        </p:nvSpPr>
        <p:spPr>
          <a:xfrm>
            <a:off x="413072" y="3102707"/>
            <a:ext cx="5156220" cy="369332"/>
          </a:xfrm>
          <a:prstGeom prst="rect">
            <a:avLst/>
          </a:prstGeom>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wrap="none" rtlCol="0">
            <a:spAutoFit/>
          </a:bodyPr>
          <a:lstStyle/>
          <a:p>
            <a:pPr marL="0" algn="ctr"/>
            <a:r>
              <a:rPr lang="en-US" b="1" dirty="0">
                <a:solidFill>
                  <a:srgbClr val="FFFFFF"/>
                </a:solidFill>
              </a:rPr>
              <a:t>We will come back to these questions shortly</a:t>
            </a:r>
          </a:p>
        </p:txBody>
      </p:sp>
    </p:spTree>
    <p:extLst>
      <p:ext uri="{BB962C8B-B14F-4D97-AF65-F5344CB8AC3E}">
        <p14:creationId xmlns:p14="http://schemas.microsoft.com/office/powerpoint/2010/main" val="41787796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6017" y="106680"/>
            <a:ext cx="6172200" cy="497918"/>
          </a:xfrm>
          <a:prstGeom prst="rect">
            <a:avLst/>
          </a:prstGeom>
        </p:spPr>
        <p:txBody>
          <a:bodyPr/>
          <a:lstStyle/>
          <a:p>
            <a:pPr>
              <a:spcBef>
                <a:spcPct val="0"/>
              </a:spcBef>
              <a:defRPr/>
            </a:pPr>
            <a:r>
              <a:rPr lang="en-US" sz="2000" dirty="0">
                <a:solidFill>
                  <a:srgbClr val="205588"/>
                </a:solidFill>
                <a:latin typeface="Franklin Gothic Demi" pitchFamily="34" charset="0"/>
                <a:cs typeface="Arial" pitchFamily="34" charset="0"/>
              </a:rPr>
              <a:t>Work Session -  Example Template</a:t>
            </a:r>
          </a:p>
        </p:txBody>
      </p:sp>
      <p:sp>
        <p:nvSpPr>
          <p:cNvPr id="7" name="Slide Number Placeholder 3">
            <a:extLst>
              <a:ext uri="{FF2B5EF4-FFF2-40B4-BE49-F238E27FC236}">
                <a16:creationId xmlns:a16="http://schemas.microsoft.com/office/drawing/2014/main" id="{A08D7FE4-5682-491D-9641-CCCED0F9BC71}"/>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12</a:t>
            </a:fld>
            <a:endParaRPr lang="en-US" dirty="0"/>
          </a:p>
        </p:txBody>
      </p:sp>
      <p:pic>
        <p:nvPicPr>
          <p:cNvPr id="2" name="Picture 1">
            <a:extLst>
              <a:ext uri="{FF2B5EF4-FFF2-40B4-BE49-F238E27FC236}">
                <a16:creationId xmlns:a16="http://schemas.microsoft.com/office/drawing/2014/main" id="{9A20AE1C-55EC-4D37-8932-60EE4459CE1D}"/>
              </a:ext>
            </a:extLst>
          </p:cNvPr>
          <p:cNvPicPr>
            <a:picLocks noChangeAspect="1"/>
          </p:cNvPicPr>
          <p:nvPr/>
        </p:nvPicPr>
        <p:blipFill>
          <a:blip r:embed="rId2"/>
          <a:stretch>
            <a:fillRect/>
          </a:stretch>
        </p:blipFill>
        <p:spPr>
          <a:xfrm>
            <a:off x="1271909" y="480720"/>
            <a:ext cx="5896798" cy="4182059"/>
          </a:xfrm>
          <a:prstGeom prst="rect">
            <a:avLst/>
          </a:prstGeom>
        </p:spPr>
      </p:pic>
    </p:spTree>
    <p:extLst>
      <p:ext uri="{BB962C8B-B14F-4D97-AF65-F5344CB8AC3E}">
        <p14:creationId xmlns:p14="http://schemas.microsoft.com/office/powerpoint/2010/main" val="51261953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DF5B-387E-40F2-A6E6-879F94D3BABA}"/>
              </a:ext>
            </a:extLst>
          </p:cNvPr>
          <p:cNvSpPr>
            <a:spLocks noGrp="1"/>
          </p:cNvSpPr>
          <p:nvPr>
            <p:ph type="title"/>
          </p:nvPr>
        </p:nvSpPr>
        <p:spPr/>
        <p:txBody>
          <a:bodyPr/>
          <a:lstStyle/>
          <a:p>
            <a:r>
              <a:rPr lang="en-US" dirty="0"/>
              <a:t>Maturity Levels</a:t>
            </a:r>
          </a:p>
        </p:txBody>
      </p:sp>
      <p:sp>
        <p:nvSpPr>
          <p:cNvPr id="4" name="Slide Number Placeholder 3">
            <a:extLst>
              <a:ext uri="{FF2B5EF4-FFF2-40B4-BE49-F238E27FC236}">
                <a16:creationId xmlns:a16="http://schemas.microsoft.com/office/drawing/2014/main" id="{022524CC-BFC7-4BB7-B181-DB661CFE7B5A}"/>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13</a:t>
            </a:fld>
            <a:endParaRPr lang="en-US" dirty="0"/>
          </a:p>
        </p:txBody>
      </p:sp>
      <p:pic>
        <p:nvPicPr>
          <p:cNvPr id="5" name="Content Placeholder 3">
            <a:extLst>
              <a:ext uri="{FF2B5EF4-FFF2-40B4-BE49-F238E27FC236}">
                <a16:creationId xmlns:a16="http://schemas.microsoft.com/office/drawing/2014/main" id="{B57DEFC4-BBF5-478A-A314-5AA7B0389EBF}"/>
              </a:ext>
            </a:extLst>
          </p:cNvPr>
          <p:cNvPicPr>
            <a:picLocks noGrp="1" noChangeAspect="1"/>
          </p:cNvPicPr>
          <p:nvPr>
            <p:ph idx="1"/>
          </p:nvPr>
        </p:nvPicPr>
        <p:blipFill>
          <a:blip r:embed="rId2" cstate="print"/>
          <a:stretch>
            <a:fillRect/>
          </a:stretch>
        </p:blipFill>
        <p:spPr bwMode="auto">
          <a:xfrm>
            <a:off x="310647" y="792163"/>
            <a:ext cx="8363956" cy="3886200"/>
          </a:xfrm>
          <a:prstGeom prst="rect">
            <a:avLst/>
          </a:prstGeom>
          <a:solidFill>
            <a:schemeClr val="bg2"/>
          </a:solidFill>
          <a:ln w="254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320707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0AB0-4C89-421E-B57A-F630650942B3}"/>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0E384455-F6B9-4494-99D9-877EF965BCA9}"/>
              </a:ext>
            </a:extLst>
          </p:cNvPr>
          <p:cNvSpPr>
            <a:spLocks noGrp="1"/>
          </p:cNvSpPr>
          <p:nvPr>
            <p:ph idx="1"/>
          </p:nvPr>
        </p:nvSpPr>
        <p:spPr/>
        <p:txBody>
          <a:bodyPr/>
          <a:lstStyle/>
          <a:p>
            <a:r>
              <a:rPr lang="en-US" dirty="0"/>
              <a:t>Question 1:  For Traffic Signal and Traffic Management strategies in the region things works well in these ways:</a:t>
            </a:r>
          </a:p>
          <a:p>
            <a:r>
              <a:rPr lang="en-US" dirty="0"/>
              <a:t>Question 2:  For Traffic Signal and Traffic Management strategies in the region there are challenges with, or we could do better with:</a:t>
            </a:r>
          </a:p>
        </p:txBody>
      </p:sp>
      <p:sp>
        <p:nvSpPr>
          <p:cNvPr id="4" name="Slide Number Placeholder 3">
            <a:extLst>
              <a:ext uri="{FF2B5EF4-FFF2-40B4-BE49-F238E27FC236}">
                <a16:creationId xmlns:a16="http://schemas.microsoft.com/office/drawing/2014/main" id="{49B1BB13-74D6-4BC4-A90B-FBC3121671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14</a:t>
            </a:fld>
            <a:endParaRPr lang="en-US" dirty="0"/>
          </a:p>
        </p:txBody>
      </p:sp>
    </p:spTree>
    <p:extLst>
      <p:ext uri="{BB962C8B-B14F-4D97-AF65-F5344CB8AC3E}">
        <p14:creationId xmlns:p14="http://schemas.microsoft.com/office/powerpoint/2010/main" val="330112170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E4C3-30B7-4416-A2DF-EDBE9FA02AAC}"/>
              </a:ext>
            </a:extLst>
          </p:cNvPr>
          <p:cNvSpPr>
            <a:spLocks noGrp="1"/>
          </p:cNvSpPr>
          <p:nvPr>
            <p:ph type="title"/>
          </p:nvPr>
        </p:nvSpPr>
        <p:spPr>
          <a:xfrm>
            <a:off x="94186" y="13229"/>
            <a:ext cx="8556947" cy="707886"/>
          </a:xfrm>
        </p:spPr>
        <p:txBody>
          <a:bodyPr/>
          <a:lstStyle/>
          <a:p>
            <a:r>
              <a:rPr lang="en-US" dirty="0"/>
              <a:t>Please tell us what works well with Traffic Signal Management/ Traffic Management in the region:</a:t>
            </a:r>
          </a:p>
        </p:txBody>
      </p:sp>
      <p:sp>
        <p:nvSpPr>
          <p:cNvPr id="3" name="Content Placeholder 2">
            <a:extLst>
              <a:ext uri="{FF2B5EF4-FFF2-40B4-BE49-F238E27FC236}">
                <a16:creationId xmlns:a16="http://schemas.microsoft.com/office/drawing/2014/main" id="{6E806DC7-7E5D-4CC6-A250-CA9DBE53EB4B}"/>
              </a:ext>
            </a:extLst>
          </p:cNvPr>
          <p:cNvSpPr>
            <a:spLocks noGrp="1"/>
          </p:cNvSpPr>
          <p:nvPr>
            <p:ph idx="1"/>
          </p:nvPr>
        </p:nvSpPr>
        <p:spPr>
          <a:xfrm>
            <a:off x="333375" y="800100"/>
            <a:ext cx="5026901" cy="3886200"/>
          </a:xfrm>
        </p:spPr>
        <p:txBody>
          <a:bodyPr/>
          <a:lstStyle/>
          <a:p>
            <a:r>
              <a:rPr lang="en-US" dirty="0"/>
              <a:t>Using the chat box please input a few things that go well in </a:t>
            </a:r>
            <a:r>
              <a:rPr lang="en-US" b="1" i="1" dirty="0"/>
              <a:t>Traffic Signal Management/ Traffic Management in the region.</a:t>
            </a:r>
          </a:p>
          <a:p>
            <a:r>
              <a:rPr lang="en-US" dirty="0"/>
              <a:t>Associate each input with a dimension (if you can)</a:t>
            </a:r>
          </a:p>
        </p:txBody>
      </p:sp>
      <p:sp>
        <p:nvSpPr>
          <p:cNvPr id="4" name="Slide Number Placeholder 3">
            <a:extLst>
              <a:ext uri="{FF2B5EF4-FFF2-40B4-BE49-F238E27FC236}">
                <a16:creationId xmlns:a16="http://schemas.microsoft.com/office/drawing/2014/main" id="{58BA50C1-8A28-4A18-A8DD-1CE1449110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15</a:t>
            </a:fld>
            <a:endParaRPr lang="en-US" dirty="0"/>
          </a:p>
        </p:txBody>
      </p:sp>
      <p:pic>
        <p:nvPicPr>
          <p:cNvPr id="5" name="Picture 4">
            <a:extLst>
              <a:ext uri="{FF2B5EF4-FFF2-40B4-BE49-F238E27FC236}">
                <a16:creationId xmlns:a16="http://schemas.microsoft.com/office/drawing/2014/main" id="{3512621E-B155-478A-B34E-FFBB3CD2AC2E}"/>
              </a:ext>
            </a:extLst>
          </p:cNvPr>
          <p:cNvPicPr>
            <a:picLocks noChangeAspect="1"/>
          </p:cNvPicPr>
          <p:nvPr/>
        </p:nvPicPr>
        <p:blipFill>
          <a:blip r:embed="rId3"/>
          <a:stretch>
            <a:fillRect/>
          </a:stretch>
        </p:blipFill>
        <p:spPr>
          <a:xfrm>
            <a:off x="333375" y="2597369"/>
            <a:ext cx="4240137" cy="1633870"/>
          </a:xfrm>
          <a:prstGeom prst="rect">
            <a:avLst/>
          </a:prstGeom>
        </p:spPr>
      </p:pic>
      <p:pic>
        <p:nvPicPr>
          <p:cNvPr id="8" name="Picture 7">
            <a:extLst>
              <a:ext uri="{FF2B5EF4-FFF2-40B4-BE49-F238E27FC236}">
                <a16:creationId xmlns:a16="http://schemas.microsoft.com/office/drawing/2014/main" id="{BBC49563-8778-4175-A569-5B343644FC18}"/>
              </a:ext>
            </a:extLst>
          </p:cNvPr>
          <p:cNvPicPr>
            <a:picLocks noChangeAspect="1"/>
          </p:cNvPicPr>
          <p:nvPr/>
        </p:nvPicPr>
        <p:blipFill>
          <a:blip r:embed="rId4"/>
          <a:stretch>
            <a:fillRect/>
          </a:stretch>
        </p:blipFill>
        <p:spPr>
          <a:xfrm>
            <a:off x="6477140" y="898784"/>
            <a:ext cx="2006408" cy="3332455"/>
          </a:xfrm>
          <a:prstGeom prst="rect">
            <a:avLst/>
          </a:prstGeom>
        </p:spPr>
      </p:pic>
      <p:sp>
        <p:nvSpPr>
          <p:cNvPr id="10" name="Arrow: Right 9">
            <a:extLst>
              <a:ext uri="{FF2B5EF4-FFF2-40B4-BE49-F238E27FC236}">
                <a16:creationId xmlns:a16="http://schemas.microsoft.com/office/drawing/2014/main" id="{0D62775D-D880-4A2E-93DF-1A16FDA9DEC3}"/>
              </a:ext>
            </a:extLst>
          </p:cNvPr>
          <p:cNvSpPr/>
          <p:nvPr/>
        </p:nvSpPr>
        <p:spPr>
          <a:xfrm>
            <a:off x="6086602" y="4034015"/>
            <a:ext cx="600636"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7" name="TextBox 6">
            <a:extLst>
              <a:ext uri="{FF2B5EF4-FFF2-40B4-BE49-F238E27FC236}">
                <a16:creationId xmlns:a16="http://schemas.microsoft.com/office/drawing/2014/main" id="{1ED79434-734F-4E8A-8A89-5144C2007207}"/>
              </a:ext>
            </a:extLst>
          </p:cNvPr>
          <p:cNvSpPr txBox="1"/>
          <p:nvPr/>
        </p:nvSpPr>
        <p:spPr>
          <a:xfrm>
            <a:off x="6901078" y="4047987"/>
            <a:ext cx="2242922" cy="230832"/>
          </a:xfrm>
          <a:prstGeom prst="rect">
            <a:avLst/>
          </a:prstGeom>
          <a:noFill/>
        </p:spPr>
        <p:txBody>
          <a:bodyPr wrap="none" rtlCol="0">
            <a:spAutoFit/>
          </a:bodyPr>
          <a:lstStyle/>
          <a:p>
            <a:r>
              <a:rPr lang="en-US" sz="900" dirty="0"/>
              <a:t>Shared CAD in Smithville (collaboration)</a:t>
            </a:r>
          </a:p>
        </p:txBody>
      </p:sp>
    </p:spTree>
    <p:extLst>
      <p:ext uri="{BB962C8B-B14F-4D97-AF65-F5344CB8AC3E}">
        <p14:creationId xmlns:p14="http://schemas.microsoft.com/office/powerpoint/2010/main" val="337033973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242D-B722-4762-9C39-78B4255D495E}"/>
              </a:ext>
            </a:extLst>
          </p:cNvPr>
          <p:cNvSpPr>
            <a:spLocks noGrp="1"/>
          </p:cNvSpPr>
          <p:nvPr>
            <p:ph type="title"/>
          </p:nvPr>
        </p:nvSpPr>
        <p:spPr/>
        <p:txBody>
          <a:bodyPr/>
          <a:lstStyle/>
          <a:p>
            <a:r>
              <a:rPr lang="en-US" dirty="0"/>
              <a:t>Capability Maturity Framework – What works well?</a:t>
            </a:r>
          </a:p>
        </p:txBody>
      </p:sp>
      <p:sp>
        <p:nvSpPr>
          <p:cNvPr id="3" name="Content Placeholder 2">
            <a:extLst>
              <a:ext uri="{FF2B5EF4-FFF2-40B4-BE49-F238E27FC236}">
                <a16:creationId xmlns:a16="http://schemas.microsoft.com/office/drawing/2014/main" id="{EDAB3AB7-4364-4E7E-99C9-FE806D31B8F7}"/>
              </a:ext>
            </a:extLst>
          </p:cNvPr>
          <p:cNvSpPr>
            <a:spLocks noGrp="1"/>
          </p:cNvSpPr>
          <p:nvPr>
            <p:ph idx="1"/>
          </p:nvPr>
        </p:nvSpPr>
        <p:spPr>
          <a:xfrm>
            <a:off x="253678" y="776177"/>
            <a:ext cx="8477250" cy="3902337"/>
          </a:xfrm>
        </p:spPr>
        <p:txBody>
          <a:bodyPr>
            <a:normAutofit/>
          </a:bodyPr>
          <a:lstStyle/>
          <a:p>
            <a:r>
              <a:rPr lang="en-US" dirty="0"/>
              <a:t>How does TxDOT involve or support local agencies in signal planning and maintenance processes?</a:t>
            </a:r>
          </a:p>
          <a:p>
            <a:r>
              <a:rPr lang="en-US" dirty="0"/>
              <a:t>How does TxDOT respond or support response when there is an issue with a traffic signal?</a:t>
            </a:r>
          </a:p>
          <a:p>
            <a:r>
              <a:rPr lang="en-US" dirty="0"/>
              <a:t>How does TxDOT respond to public input or agency stakeholder input regarding traffic signals?</a:t>
            </a:r>
          </a:p>
          <a:p>
            <a:r>
              <a:rPr lang="en-US" dirty="0"/>
              <a:t>How can performance of traffic operations and signalized intersections be improved locally or throughout the District?</a:t>
            </a:r>
          </a:p>
          <a:p>
            <a:r>
              <a:rPr lang="en-US" dirty="0"/>
              <a:t>What data or information on local traffic signals would partners find useful for TxDOT to share?</a:t>
            </a:r>
          </a:p>
          <a:p>
            <a:endParaRPr lang="en-US" dirty="0"/>
          </a:p>
        </p:txBody>
      </p:sp>
      <p:sp>
        <p:nvSpPr>
          <p:cNvPr id="4" name="Slide Number Placeholder 3">
            <a:extLst>
              <a:ext uri="{FF2B5EF4-FFF2-40B4-BE49-F238E27FC236}">
                <a16:creationId xmlns:a16="http://schemas.microsoft.com/office/drawing/2014/main" id="{BF05CCFA-848C-43C4-B056-A16A743656D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16</a:t>
            </a:fld>
            <a:endParaRPr lang="en-US" dirty="0"/>
          </a:p>
        </p:txBody>
      </p:sp>
    </p:spTree>
    <p:extLst>
      <p:ext uri="{BB962C8B-B14F-4D97-AF65-F5344CB8AC3E}">
        <p14:creationId xmlns:p14="http://schemas.microsoft.com/office/powerpoint/2010/main" val="260412669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BB84-D604-4C9F-A676-F4E676FD15F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B8B30-58CC-4C01-9EB2-D2AD63E14BC0}"/>
              </a:ext>
            </a:extLst>
          </p:cNvPr>
          <p:cNvSpPr>
            <a:spLocks noGrp="1"/>
          </p:cNvSpPr>
          <p:nvPr>
            <p:ph idx="1"/>
          </p:nvPr>
        </p:nvSpPr>
        <p:spPr/>
        <p:txBody>
          <a:bodyPr/>
          <a:lstStyle/>
          <a:p>
            <a:r>
              <a:rPr lang="en-US" dirty="0"/>
              <a:t>Unmute your phone – conference call style, who would like to add something to the chat inputs we are seeing?</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Thank you!  Please re-mute your phone.</a:t>
            </a:r>
          </a:p>
        </p:txBody>
      </p:sp>
      <p:sp>
        <p:nvSpPr>
          <p:cNvPr id="4" name="Slide Number Placeholder 3">
            <a:extLst>
              <a:ext uri="{FF2B5EF4-FFF2-40B4-BE49-F238E27FC236}">
                <a16:creationId xmlns:a16="http://schemas.microsoft.com/office/drawing/2014/main" id="{149C8EBB-7A5F-4D5A-BB68-410CFF654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17</a:t>
            </a:fld>
            <a:endParaRPr lang="en-US" dirty="0"/>
          </a:p>
        </p:txBody>
      </p:sp>
    </p:spTree>
    <p:extLst>
      <p:ext uri="{BB962C8B-B14F-4D97-AF65-F5344CB8AC3E}">
        <p14:creationId xmlns:p14="http://schemas.microsoft.com/office/powerpoint/2010/main" val="82460140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E4C3-30B7-4416-A2DF-EDBE9FA02AAC}"/>
              </a:ext>
            </a:extLst>
          </p:cNvPr>
          <p:cNvSpPr>
            <a:spLocks noGrp="1"/>
          </p:cNvSpPr>
          <p:nvPr>
            <p:ph type="title"/>
          </p:nvPr>
        </p:nvSpPr>
        <p:spPr>
          <a:xfrm>
            <a:off x="222147" y="0"/>
            <a:ext cx="8353424" cy="707886"/>
          </a:xfrm>
        </p:spPr>
        <p:txBody>
          <a:bodyPr/>
          <a:lstStyle/>
          <a:p>
            <a:r>
              <a:rPr lang="en-US" dirty="0"/>
              <a:t>Please tell us a few areas where Traffic Signal Management/ Traffic Management in the region could improve:</a:t>
            </a:r>
          </a:p>
        </p:txBody>
      </p:sp>
      <p:sp>
        <p:nvSpPr>
          <p:cNvPr id="3" name="Content Placeholder 2">
            <a:extLst>
              <a:ext uri="{FF2B5EF4-FFF2-40B4-BE49-F238E27FC236}">
                <a16:creationId xmlns:a16="http://schemas.microsoft.com/office/drawing/2014/main" id="{6E806DC7-7E5D-4CC6-A250-CA9DBE53EB4B}"/>
              </a:ext>
            </a:extLst>
          </p:cNvPr>
          <p:cNvSpPr>
            <a:spLocks noGrp="1"/>
          </p:cNvSpPr>
          <p:nvPr>
            <p:ph idx="1"/>
          </p:nvPr>
        </p:nvSpPr>
        <p:spPr>
          <a:xfrm>
            <a:off x="333375" y="800100"/>
            <a:ext cx="5026901" cy="3886200"/>
          </a:xfrm>
        </p:spPr>
        <p:txBody>
          <a:bodyPr/>
          <a:lstStyle/>
          <a:p>
            <a:r>
              <a:rPr lang="en-US" dirty="0"/>
              <a:t>Using the chat box please input a few things areas for improvement in </a:t>
            </a:r>
            <a:r>
              <a:rPr lang="en-US" b="1" i="1" dirty="0"/>
              <a:t>Traffic Signal Management/ Traffic Management in the region.</a:t>
            </a:r>
          </a:p>
          <a:p>
            <a:r>
              <a:rPr lang="en-US" dirty="0"/>
              <a:t>Associate each input with a dimension (if you can)</a:t>
            </a:r>
          </a:p>
        </p:txBody>
      </p:sp>
      <p:sp>
        <p:nvSpPr>
          <p:cNvPr id="4" name="Slide Number Placeholder 3">
            <a:extLst>
              <a:ext uri="{FF2B5EF4-FFF2-40B4-BE49-F238E27FC236}">
                <a16:creationId xmlns:a16="http://schemas.microsoft.com/office/drawing/2014/main" id="{58BA50C1-8A28-4A18-A8DD-1CE1449110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18</a:t>
            </a:fld>
            <a:endParaRPr lang="en-US" dirty="0"/>
          </a:p>
        </p:txBody>
      </p:sp>
      <p:pic>
        <p:nvPicPr>
          <p:cNvPr id="8" name="Picture 7">
            <a:extLst>
              <a:ext uri="{FF2B5EF4-FFF2-40B4-BE49-F238E27FC236}">
                <a16:creationId xmlns:a16="http://schemas.microsoft.com/office/drawing/2014/main" id="{2063674F-EAE6-4C02-91CB-818AE559C45F}"/>
              </a:ext>
            </a:extLst>
          </p:cNvPr>
          <p:cNvPicPr>
            <a:picLocks noChangeAspect="1"/>
          </p:cNvPicPr>
          <p:nvPr/>
        </p:nvPicPr>
        <p:blipFill>
          <a:blip r:embed="rId3"/>
          <a:stretch>
            <a:fillRect/>
          </a:stretch>
        </p:blipFill>
        <p:spPr>
          <a:xfrm>
            <a:off x="1162716" y="2895084"/>
            <a:ext cx="4240137" cy="1633870"/>
          </a:xfrm>
          <a:prstGeom prst="rect">
            <a:avLst/>
          </a:prstGeom>
        </p:spPr>
      </p:pic>
      <p:pic>
        <p:nvPicPr>
          <p:cNvPr id="9" name="Picture 8">
            <a:extLst>
              <a:ext uri="{FF2B5EF4-FFF2-40B4-BE49-F238E27FC236}">
                <a16:creationId xmlns:a16="http://schemas.microsoft.com/office/drawing/2014/main" id="{A0D0EFD8-60D9-4302-8F71-E770441BF183}"/>
              </a:ext>
            </a:extLst>
          </p:cNvPr>
          <p:cNvPicPr>
            <a:picLocks noChangeAspect="1"/>
          </p:cNvPicPr>
          <p:nvPr/>
        </p:nvPicPr>
        <p:blipFill>
          <a:blip r:embed="rId4"/>
          <a:stretch>
            <a:fillRect/>
          </a:stretch>
        </p:blipFill>
        <p:spPr>
          <a:xfrm>
            <a:off x="6477140" y="898784"/>
            <a:ext cx="2006408" cy="3332455"/>
          </a:xfrm>
          <a:prstGeom prst="rect">
            <a:avLst/>
          </a:prstGeom>
        </p:spPr>
      </p:pic>
      <p:sp>
        <p:nvSpPr>
          <p:cNvPr id="11" name="Arrow: Right 10">
            <a:extLst>
              <a:ext uri="{FF2B5EF4-FFF2-40B4-BE49-F238E27FC236}">
                <a16:creationId xmlns:a16="http://schemas.microsoft.com/office/drawing/2014/main" id="{0D686775-EE11-4965-816E-102E68FCD3F4}"/>
              </a:ext>
            </a:extLst>
          </p:cNvPr>
          <p:cNvSpPr/>
          <p:nvPr/>
        </p:nvSpPr>
        <p:spPr>
          <a:xfrm>
            <a:off x="6086602" y="4034015"/>
            <a:ext cx="600636"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7" name="TextBox 6">
            <a:extLst>
              <a:ext uri="{FF2B5EF4-FFF2-40B4-BE49-F238E27FC236}">
                <a16:creationId xmlns:a16="http://schemas.microsoft.com/office/drawing/2014/main" id="{1ED79434-734F-4E8A-8A89-5144C2007207}"/>
              </a:ext>
            </a:extLst>
          </p:cNvPr>
          <p:cNvSpPr txBox="1"/>
          <p:nvPr/>
        </p:nvSpPr>
        <p:spPr>
          <a:xfrm>
            <a:off x="6800676" y="4000407"/>
            <a:ext cx="2274982" cy="230832"/>
          </a:xfrm>
          <a:prstGeom prst="rect">
            <a:avLst/>
          </a:prstGeom>
          <a:noFill/>
        </p:spPr>
        <p:txBody>
          <a:bodyPr wrap="none" rtlCol="0">
            <a:spAutoFit/>
          </a:bodyPr>
          <a:lstStyle/>
          <a:p>
            <a:r>
              <a:rPr lang="en-US" sz="900" dirty="0"/>
              <a:t>Limited “move over” laws (BizProcesses)</a:t>
            </a:r>
          </a:p>
        </p:txBody>
      </p:sp>
    </p:spTree>
    <p:extLst>
      <p:ext uri="{BB962C8B-B14F-4D97-AF65-F5344CB8AC3E}">
        <p14:creationId xmlns:p14="http://schemas.microsoft.com/office/powerpoint/2010/main" val="68951535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4712-203A-4864-AF85-EEC2FD6AE6D0}"/>
              </a:ext>
            </a:extLst>
          </p:cNvPr>
          <p:cNvSpPr>
            <a:spLocks noGrp="1"/>
          </p:cNvSpPr>
          <p:nvPr>
            <p:ph type="title"/>
          </p:nvPr>
        </p:nvSpPr>
        <p:spPr/>
        <p:txBody>
          <a:bodyPr/>
          <a:lstStyle/>
          <a:p>
            <a:r>
              <a:rPr lang="en-US" dirty="0"/>
              <a:t>Capability Maturity Framework – Challenges and Weaknesses</a:t>
            </a:r>
          </a:p>
        </p:txBody>
      </p:sp>
      <p:sp>
        <p:nvSpPr>
          <p:cNvPr id="3" name="Content Placeholder 2">
            <a:extLst>
              <a:ext uri="{FF2B5EF4-FFF2-40B4-BE49-F238E27FC236}">
                <a16:creationId xmlns:a16="http://schemas.microsoft.com/office/drawing/2014/main" id="{D8993BF0-C040-4CB3-B5B5-4F42F6AB3B0C}"/>
              </a:ext>
            </a:extLst>
          </p:cNvPr>
          <p:cNvSpPr>
            <a:spLocks noGrp="1"/>
          </p:cNvSpPr>
          <p:nvPr>
            <p:ph idx="1"/>
          </p:nvPr>
        </p:nvSpPr>
        <p:spPr>
          <a:xfrm>
            <a:off x="253676" y="733648"/>
            <a:ext cx="8114147" cy="4371060"/>
          </a:xfrm>
        </p:spPr>
        <p:txBody>
          <a:bodyPr>
            <a:normAutofit/>
          </a:bodyPr>
          <a:lstStyle/>
          <a:p>
            <a:r>
              <a:rPr lang="en-US" dirty="0"/>
              <a:t>How do staff in agencies throughout the region exchange information to share what’s working well or discuss common challenges?</a:t>
            </a:r>
          </a:p>
          <a:p>
            <a:r>
              <a:rPr lang="en-US" dirty="0"/>
              <a:t>How do agencies partner with the private sector to address traffic management challenges?</a:t>
            </a:r>
          </a:p>
          <a:p>
            <a:r>
              <a:rPr lang="en-US" dirty="0"/>
              <a:t>How do agencies communicate traffic information to the public?</a:t>
            </a:r>
          </a:p>
          <a:p>
            <a:r>
              <a:rPr lang="en-US" dirty="0"/>
              <a:t>How does TxDOT assess and adopt new technologies?</a:t>
            </a:r>
          </a:p>
          <a:p>
            <a:r>
              <a:rPr lang="en-US" dirty="0"/>
              <a:t>How does TxDOT utilize ITS regional architectures and/or the systems engineering process for traffic-management-related projects?</a:t>
            </a:r>
          </a:p>
          <a:p>
            <a:r>
              <a:rPr lang="en-US" dirty="0"/>
              <a:t>How well does TxDOT interact with public information, with respect to traffic management?</a:t>
            </a:r>
          </a:p>
          <a:p>
            <a:endParaRPr lang="en-US" dirty="0"/>
          </a:p>
        </p:txBody>
      </p:sp>
      <p:sp>
        <p:nvSpPr>
          <p:cNvPr id="4" name="Slide Number Placeholder 3">
            <a:extLst>
              <a:ext uri="{FF2B5EF4-FFF2-40B4-BE49-F238E27FC236}">
                <a16:creationId xmlns:a16="http://schemas.microsoft.com/office/drawing/2014/main" id="{1373B9EF-871E-4AA9-B124-E200300F8226}"/>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19</a:t>
            </a:fld>
            <a:endParaRPr lang="en-US" dirty="0"/>
          </a:p>
        </p:txBody>
      </p:sp>
    </p:spTree>
    <p:extLst>
      <p:ext uri="{BB962C8B-B14F-4D97-AF65-F5344CB8AC3E}">
        <p14:creationId xmlns:p14="http://schemas.microsoft.com/office/powerpoint/2010/main" val="362691484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EB367-C74F-084D-BB2D-A889FF888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 y="907"/>
            <a:ext cx="9144000" cy="4714278"/>
          </a:xfrm>
          <a:prstGeom prst="rect">
            <a:avLst/>
          </a:prstGeom>
        </p:spPr>
      </p:pic>
      <p:sp>
        <p:nvSpPr>
          <p:cNvPr id="2" name="Title 1"/>
          <p:cNvSpPr>
            <a:spLocks noGrp="1"/>
          </p:cNvSpPr>
          <p:nvPr>
            <p:ph type="ctrTitle"/>
          </p:nvPr>
        </p:nvSpPr>
        <p:spPr>
          <a:xfrm>
            <a:off x="512064" y="2427911"/>
            <a:ext cx="4114800" cy="1057275"/>
          </a:xfrm>
        </p:spPr>
        <p:txBody>
          <a:bodyPr/>
          <a:lstStyle/>
          <a:p>
            <a:pPr>
              <a:lnSpc>
                <a:spcPts val="4380"/>
              </a:lnSpc>
            </a:pPr>
            <a:br>
              <a:rPr lang="en-US" dirty="0"/>
            </a:br>
            <a:r>
              <a:rPr lang="en-US" dirty="0"/>
              <a:t>Transportation Systems Management and Operations (TSMO) </a:t>
            </a:r>
          </a:p>
        </p:txBody>
      </p:sp>
      <p:sp>
        <p:nvSpPr>
          <p:cNvPr id="4" name="Subtitle 3"/>
          <p:cNvSpPr>
            <a:spLocks noGrp="1"/>
          </p:cNvSpPr>
          <p:nvPr>
            <p:ph type="subTitle" idx="1"/>
          </p:nvPr>
        </p:nvSpPr>
        <p:spPr>
          <a:xfrm>
            <a:off x="512064" y="3498032"/>
            <a:ext cx="4791456" cy="433125"/>
          </a:xfrm>
        </p:spPr>
        <p:txBody>
          <a:bodyPr/>
          <a:lstStyle/>
          <a:p>
            <a:r>
              <a:rPr lang="en-US" sz="2000" dirty="0"/>
              <a:t>DFW TSMO Program Plan</a:t>
            </a:r>
            <a:br>
              <a:rPr lang="en-US" sz="2000" dirty="0"/>
            </a:br>
            <a:r>
              <a:rPr lang="en-US" sz="2000" dirty="0"/>
              <a:t>Capability Maturity Model (CMM) Assessment – Traffic Signal Management/ Traffic Management</a:t>
            </a:r>
          </a:p>
        </p:txBody>
      </p:sp>
      <p:sp>
        <p:nvSpPr>
          <p:cNvPr id="5" name="TextBox 4">
            <a:extLst>
              <a:ext uri="{FF2B5EF4-FFF2-40B4-BE49-F238E27FC236}">
                <a16:creationId xmlns:a16="http://schemas.microsoft.com/office/drawing/2014/main" id="{28995F8D-98BA-496F-8063-98F310EC88D9}"/>
              </a:ext>
            </a:extLst>
          </p:cNvPr>
          <p:cNvSpPr txBox="1"/>
          <p:nvPr/>
        </p:nvSpPr>
        <p:spPr>
          <a:xfrm>
            <a:off x="512064" y="4715185"/>
            <a:ext cx="1634889" cy="428316"/>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August 18, 2020</a:t>
            </a:r>
          </a:p>
        </p:txBody>
      </p:sp>
    </p:spTree>
    <p:extLst>
      <p:ext uri="{BB962C8B-B14F-4D97-AF65-F5344CB8AC3E}">
        <p14:creationId xmlns:p14="http://schemas.microsoft.com/office/powerpoint/2010/main" val="283156355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BB84-D604-4C9F-A676-F4E676FD15F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B8B30-58CC-4C01-9EB2-D2AD63E14BC0}"/>
              </a:ext>
            </a:extLst>
          </p:cNvPr>
          <p:cNvSpPr>
            <a:spLocks noGrp="1"/>
          </p:cNvSpPr>
          <p:nvPr>
            <p:ph idx="1"/>
          </p:nvPr>
        </p:nvSpPr>
        <p:spPr/>
        <p:txBody>
          <a:bodyPr/>
          <a:lstStyle/>
          <a:p>
            <a:r>
              <a:rPr lang="en-US" dirty="0"/>
              <a:t>Unmute your phone – conference call style, who would like to add something to the chat inputs we are seeing?</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Thank you!  Please re-mute your phone.</a:t>
            </a:r>
          </a:p>
        </p:txBody>
      </p:sp>
      <p:sp>
        <p:nvSpPr>
          <p:cNvPr id="4" name="Slide Number Placeholder 3">
            <a:extLst>
              <a:ext uri="{FF2B5EF4-FFF2-40B4-BE49-F238E27FC236}">
                <a16:creationId xmlns:a16="http://schemas.microsoft.com/office/drawing/2014/main" id="{149C8EBB-7A5F-4D5A-BB68-410CFF654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20</a:t>
            </a:fld>
            <a:endParaRPr lang="en-US" dirty="0"/>
          </a:p>
        </p:txBody>
      </p:sp>
    </p:spTree>
    <p:extLst>
      <p:ext uri="{BB962C8B-B14F-4D97-AF65-F5344CB8AC3E}">
        <p14:creationId xmlns:p14="http://schemas.microsoft.com/office/powerpoint/2010/main" val="306119532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Sessions</a:t>
            </a:r>
          </a:p>
        </p:txBody>
      </p:sp>
      <p:sp>
        <p:nvSpPr>
          <p:cNvPr id="3" name="Content Placeholder 2"/>
          <p:cNvSpPr>
            <a:spLocks noGrp="1"/>
          </p:cNvSpPr>
          <p:nvPr>
            <p:ph idx="1"/>
          </p:nvPr>
        </p:nvSpPr>
        <p:spPr>
          <a:xfrm>
            <a:off x="2703786" y="731638"/>
            <a:ext cx="5903316" cy="4005899"/>
          </a:xfrm>
        </p:spPr>
        <p:txBody>
          <a:bodyPr>
            <a:normAutofit/>
          </a:bodyPr>
          <a:lstStyle/>
          <a:p>
            <a:pPr>
              <a:lnSpc>
                <a:spcPts val="2250"/>
              </a:lnSpc>
              <a:spcAft>
                <a:spcPts val="900"/>
              </a:spcAft>
            </a:pPr>
            <a:r>
              <a:rPr lang="en-US" dirty="0"/>
              <a:t>Goal for continuous improvement for those  business/technical process and the institutional arrangements.</a:t>
            </a:r>
          </a:p>
          <a:p>
            <a:pPr>
              <a:lnSpc>
                <a:spcPts val="2250"/>
              </a:lnSpc>
              <a:spcAft>
                <a:spcPts val="900"/>
              </a:spcAft>
            </a:pPr>
            <a:r>
              <a:rPr lang="en-US" dirty="0"/>
              <a:t>Through self-assessment identify areas in need of improvement.</a:t>
            </a:r>
          </a:p>
          <a:p>
            <a:pPr>
              <a:lnSpc>
                <a:spcPts val="2250"/>
              </a:lnSpc>
              <a:spcAft>
                <a:spcPts val="900"/>
              </a:spcAft>
            </a:pPr>
            <a:r>
              <a:rPr lang="en-US" dirty="0"/>
              <a:t>Identify actions to “get to the next level” – advance operational maturity.</a:t>
            </a:r>
          </a:p>
          <a:p>
            <a:pPr>
              <a:lnSpc>
                <a:spcPts val="2250"/>
              </a:lnSpc>
              <a:spcAft>
                <a:spcPts val="900"/>
              </a:spcAft>
            </a:pPr>
            <a:r>
              <a:rPr lang="en-US" dirty="0"/>
              <a:t>Output is then consensus driven key actions and inputs to the TSMO Program Plan.</a:t>
            </a:r>
          </a:p>
          <a:p>
            <a:pPr>
              <a:lnSpc>
                <a:spcPts val="2250"/>
              </a:lnSpc>
              <a:spcAft>
                <a:spcPts val="900"/>
              </a:spcAft>
            </a:pPr>
            <a:endParaRPr lang="en-US" dirty="0"/>
          </a:p>
        </p:txBody>
      </p:sp>
      <p:pic>
        <p:nvPicPr>
          <p:cNvPr id="18" name="Picture 17">
            <a:extLst>
              <a:ext uri="{FF2B5EF4-FFF2-40B4-BE49-F238E27FC236}">
                <a16:creationId xmlns:a16="http://schemas.microsoft.com/office/drawing/2014/main" id="{F7CAF1C8-A973-494E-9F3C-B8B517D2CCC4}"/>
              </a:ext>
            </a:extLst>
          </p:cNvPr>
          <p:cNvPicPr>
            <a:picLocks noChangeAspect="1"/>
          </p:cNvPicPr>
          <p:nvPr/>
        </p:nvPicPr>
        <p:blipFill>
          <a:blip r:embed="rId2"/>
          <a:stretch>
            <a:fillRect/>
          </a:stretch>
        </p:blipFill>
        <p:spPr>
          <a:xfrm>
            <a:off x="271081" y="1018718"/>
            <a:ext cx="2280246" cy="2479394"/>
          </a:xfrm>
          <a:prstGeom prst="rect">
            <a:avLst/>
          </a:prstGeom>
        </p:spPr>
      </p:pic>
      <p:sp>
        <p:nvSpPr>
          <p:cNvPr id="5" name="Slide Number Placeholder 3">
            <a:extLst>
              <a:ext uri="{FF2B5EF4-FFF2-40B4-BE49-F238E27FC236}">
                <a16:creationId xmlns:a16="http://schemas.microsoft.com/office/drawing/2014/main" id="{76A4E26C-F768-4E34-A626-6EB2A0BA4235}"/>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21</a:t>
            </a:fld>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E4C3-30B7-4416-A2DF-EDBE9FA02AAC}"/>
              </a:ext>
            </a:extLst>
          </p:cNvPr>
          <p:cNvSpPr>
            <a:spLocks noGrp="1"/>
          </p:cNvSpPr>
          <p:nvPr>
            <p:ph type="title"/>
          </p:nvPr>
        </p:nvSpPr>
        <p:spPr>
          <a:xfrm>
            <a:off x="222147" y="0"/>
            <a:ext cx="8353424" cy="707886"/>
          </a:xfrm>
        </p:spPr>
        <p:txBody>
          <a:bodyPr/>
          <a:lstStyle/>
          <a:p>
            <a:r>
              <a:rPr lang="en-US" dirty="0"/>
              <a:t>Please tell a few actions that might “advance” the Traffic Signal Management/ Traffic Management activities in the region:</a:t>
            </a:r>
          </a:p>
        </p:txBody>
      </p:sp>
      <p:sp>
        <p:nvSpPr>
          <p:cNvPr id="3" name="Content Placeholder 2">
            <a:extLst>
              <a:ext uri="{FF2B5EF4-FFF2-40B4-BE49-F238E27FC236}">
                <a16:creationId xmlns:a16="http://schemas.microsoft.com/office/drawing/2014/main" id="{6E806DC7-7E5D-4CC6-A250-CA9DBE53EB4B}"/>
              </a:ext>
            </a:extLst>
          </p:cNvPr>
          <p:cNvSpPr>
            <a:spLocks noGrp="1"/>
          </p:cNvSpPr>
          <p:nvPr>
            <p:ph idx="1"/>
          </p:nvPr>
        </p:nvSpPr>
        <p:spPr>
          <a:xfrm>
            <a:off x="333375" y="800100"/>
            <a:ext cx="5026901" cy="3886200"/>
          </a:xfrm>
        </p:spPr>
        <p:txBody>
          <a:bodyPr/>
          <a:lstStyle/>
          <a:p>
            <a:r>
              <a:rPr lang="en-US" dirty="0"/>
              <a:t>Using the chat box please input what </a:t>
            </a:r>
            <a:r>
              <a:rPr lang="en-US" b="1" dirty="0"/>
              <a:t>actions</a:t>
            </a:r>
            <a:r>
              <a:rPr lang="en-US" dirty="0"/>
              <a:t> could be suggested to improve operations for TxDOT and their partners. The actions to be identified are intended to be incremental (and doable) “next steps” to improve the region’s TSMO</a:t>
            </a:r>
            <a:r>
              <a:rPr lang="en-US" b="1" i="1" dirty="0"/>
              <a:t>.</a:t>
            </a:r>
          </a:p>
        </p:txBody>
      </p:sp>
      <p:sp>
        <p:nvSpPr>
          <p:cNvPr id="4" name="Slide Number Placeholder 3">
            <a:extLst>
              <a:ext uri="{FF2B5EF4-FFF2-40B4-BE49-F238E27FC236}">
                <a16:creationId xmlns:a16="http://schemas.microsoft.com/office/drawing/2014/main" id="{58BA50C1-8A28-4A18-A8DD-1CE1449110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22</a:t>
            </a:fld>
            <a:endParaRPr lang="en-US" dirty="0"/>
          </a:p>
        </p:txBody>
      </p:sp>
      <p:pic>
        <p:nvPicPr>
          <p:cNvPr id="8" name="Picture 7">
            <a:extLst>
              <a:ext uri="{FF2B5EF4-FFF2-40B4-BE49-F238E27FC236}">
                <a16:creationId xmlns:a16="http://schemas.microsoft.com/office/drawing/2014/main" id="{8FEC5F8F-9C99-444D-A169-3796C1E0A357}"/>
              </a:ext>
            </a:extLst>
          </p:cNvPr>
          <p:cNvPicPr>
            <a:picLocks noChangeAspect="1"/>
          </p:cNvPicPr>
          <p:nvPr/>
        </p:nvPicPr>
        <p:blipFill>
          <a:blip r:embed="rId3"/>
          <a:stretch>
            <a:fillRect/>
          </a:stretch>
        </p:blipFill>
        <p:spPr>
          <a:xfrm>
            <a:off x="6477140" y="898784"/>
            <a:ext cx="2006408" cy="3332455"/>
          </a:xfrm>
          <a:prstGeom prst="rect">
            <a:avLst/>
          </a:prstGeom>
        </p:spPr>
      </p:pic>
      <p:sp>
        <p:nvSpPr>
          <p:cNvPr id="7" name="TextBox 6">
            <a:extLst>
              <a:ext uri="{FF2B5EF4-FFF2-40B4-BE49-F238E27FC236}">
                <a16:creationId xmlns:a16="http://schemas.microsoft.com/office/drawing/2014/main" id="{1ED79434-734F-4E8A-8A89-5144C2007207}"/>
              </a:ext>
            </a:extLst>
          </p:cNvPr>
          <p:cNvSpPr txBox="1"/>
          <p:nvPr/>
        </p:nvSpPr>
        <p:spPr>
          <a:xfrm>
            <a:off x="6861612" y="3861907"/>
            <a:ext cx="1713959" cy="369332"/>
          </a:xfrm>
          <a:prstGeom prst="rect">
            <a:avLst/>
          </a:prstGeom>
          <a:noFill/>
        </p:spPr>
        <p:txBody>
          <a:bodyPr wrap="square" rtlCol="0">
            <a:spAutoFit/>
          </a:bodyPr>
          <a:lstStyle/>
          <a:p>
            <a:r>
              <a:rPr lang="en-US" sz="900" dirty="0"/>
              <a:t>Develop outreach material for general public</a:t>
            </a:r>
          </a:p>
        </p:txBody>
      </p:sp>
      <p:sp>
        <p:nvSpPr>
          <p:cNvPr id="10" name="Arrow: Right 9">
            <a:extLst>
              <a:ext uri="{FF2B5EF4-FFF2-40B4-BE49-F238E27FC236}">
                <a16:creationId xmlns:a16="http://schemas.microsoft.com/office/drawing/2014/main" id="{0D62775D-D880-4A2E-93DF-1A16FDA9DEC3}"/>
              </a:ext>
            </a:extLst>
          </p:cNvPr>
          <p:cNvSpPr/>
          <p:nvPr/>
        </p:nvSpPr>
        <p:spPr>
          <a:xfrm>
            <a:off x="6002862" y="3947961"/>
            <a:ext cx="600636"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Tree>
    <p:extLst>
      <p:ext uri="{BB962C8B-B14F-4D97-AF65-F5344CB8AC3E}">
        <p14:creationId xmlns:p14="http://schemas.microsoft.com/office/powerpoint/2010/main" val="86753668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03DD-DDC9-4E2D-97AE-45DA52B18DC8}"/>
              </a:ext>
            </a:extLst>
          </p:cNvPr>
          <p:cNvSpPr>
            <a:spLocks noGrp="1"/>
          </p:cNvSpPr>
          <p:nvPr>
            <p:ph type="title"/>
          </p:nvPr>
        </p:nvSpPr>
        <p:spPr>
          <a:xfrm>
            <a:off x="253678" y="13229"/>
            <a:ext cx="8353424" cy="707886"/>
          </a:xfrm>
        </p:spPr>
        <p:txBody>
          <a:bodyPr/>
          <a:lstStyle/>
          <a:p>
            <a:r>
              <a:rPr lang="en-US" dirty="0"/>
              <a:t>“Typical” Actions to Advance Traffic Signal Management/ Traffic Management:</a:t>
            </a:r>
          </a:p>
        </p:txBody>
      </p:sp>
      <p:sp>
        <p:nvSpPr>
          <p:cNvPr id="3" name="Content Placeholder 2">
            <a:extLst>
              <a:ext uri="{FF2B5EF4-FFF2-40B4-BE49-F238E27FC236}">
                <a16:creationId xmlns:a16="http://schemas.microsoft.com/office/drawing/2014/main" id="{F28A2E5C-1052-4B82-AAC3-FEC90CE39135}"/>
              </a:ext>
            </a:extLst>
          </p:cNvPr>
          <p:cNvSpPr>
            <a:spLocks noGrp="1"/>
          </p:cNvSpPr>
          <p:nvPr>
            <p:ph idx="1"/>
          </p:nvPr>
        </p:nvSpPr>
        <p:spPr/>
        <p:txBody>
          <a:bodyPr>
            <a:normAutofit lnSpcReduction="10000"/>
          </a:bodyPr>
          <a:lstStyle/>
          <a:p>
            <a:r>
              <a:rPr lang="en-US" dirty="0"/>
              <a:t>Ensure inclusion and specificity for ITS/operations options at all stages of project development.</a:t>
            </a:r>
          </a:p>
          <a:p>
            <a:r>
              <a:rPr lang="en-US" dirty="0"/>
              <a:t>Document formal roles and responsibilities for signal operations between jurisdictions/ owners.</a:t>
            </a:r>
          </a:p>
          <a:p>
            <a:r>
              <a:rPr lang="en-US" dirty="0"/>
              <a:t>Establish/formalize a data-sharing platform and protocols.</a:t>
            </a:r>
          </a:p>
          <a:p>
            <a:r>
              <a:rPr lang="en-US" dirty="0"/>
              <a:t>Identify and document where formal agreements are needed.</a:t>
            </a:r>
          </a:p>
          <a:p>
            <a:r>
              <a:rPr lang="en-US" dirty="0"/>
              <a:t>Integrate interoperability/communication standards into the systems engineering process.</a:t>
            </a:r>
          </a:p>
          <a:p>
            <a:r>
              <a:rPr lang="en-US" dirty="0"/>
              <a:t>Integrate ITS device/systems maintenance into the systems engineering process.</a:t>
            </a:r>
          </a:p>
          <a:p>
            <a:r>
              <a:rPr lang="en-US" dirty="0"/>
              <a:t>Identify and develop training needs and programs internally and among partners.</a:t>
            </a:r>
          </a:p>
          <a:p>
            <a:pPr marL="0" indent="0">
              <a:buNone/>
            </a:pPr>
            <a:endParaRPr lang="en-US" dirty="0"/>
          </a:p>
        </p:txBody>
      </p:sp>
      <p:sp>
        <p:nvSpPr>
          <p:cNvPr id="4" name="Slide Number Placeholder 3">
            <a:extLst>
              <a:ext uri="{FF2B5EF4-FFF2-40B4-BE49-F238E27FC236}">
                <a16:creationId xmlns:a16="http://schemas.microsoft.com/office/drawing/2014/main" id="{D2B57610-AB94-405C-BA08-AF05932BE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23</a:t>
            </a:fld>
            <a:endParaRPr lang="en-US" dirty="0"/>
          </a:p>
        </p:txBody>
      </p:sp>
    </p:spTree>
    <p:extLst>
      <p:ext uri="{BB962C8B-B14F-4D97-AF65-F5344CB8AC3E}">
        <p14:creationId xmlns:p14="http://schemas.microsoft.com/office/powerpoint/2010/main" val="21595804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BFB9-E53A-465F-ACE9-DEE8F4C861FB}"/>
              </a:ext>
            </a:extLst>
          </p:cNvPr>
          <p:cNvSpPr>
            <a:spLocks noGrp="1"/>
          </p:cNvSpPr>
          <p:nvPr>
            <p:ph type="title"/>
          </p:nvPr>
        </p:nvSpPr>
        <p:spPr>
          <a:xfrm>
            <a:off x="253678" y="108926"/>
            <a:ext cx="8353424" cy="400110"/>
          </a:xfrm>
        </p:spPr>
        <p:txBody>
          <a:bodyPr/>
          <a:lstStyle/>
          <a:p>
            <a:r>
              <a:rPr lang="en-US" dirty="0"/>
              <a:t>Polling question</a:t>
            </a:r>
          </a:p>
        </p:txBody>
      </p:sp>
      <p:sp>
        <p:nvSpPr>
          <p:cNvPr id="3" name="Content Placeholder 2">
            <a:extLst>
              <a:ext uri="{FF2B5EF4-FFF2-40B4-BE49-F238E27FC236}">
                <a16:creationId xmlns:a16="http://schemas.microsoft.com/office/drawing/2014/main" id="{C13A69B6-6709-4707-BB3C-745A9CB197DF}"/>
              </a:ext>
            </a:extLst>
          </p:cNvPr>
          <p:cNvSpPr>
            <a:spLocks noGrp="1"/>
          </p:cNvSpPr>
          <p:nvPr>
            <p:ph idx="1"/>
          </p:nvPr>
        </p:nvSpPr>
        <p:spPr/>
        <p:txBody>
          <a:bodyPr/>
          <a:lstStyle/>
          <a:p>
            <a:r>
              <a:rPr lang="en-US" dirty="0"/>
              <a:t>Which action rises to the top as one to advance?</a:t>
            </a:r>
          </a:p>
        </p:txBody>
      </p:sp>
      <p:sp>
        <p:nvSpPr>
          <p:cNvPr id="4" name="Slide Number Placeholder 3">
            <a:extLst>
              <a:ext uri="{FF2B5EF4-FFF2-40B4-BE49-F238E27FC236}">
                <a16:creationId xmlns:a16="http://schemas.microsoft.com/office/drawing/2014/main" id="{6647658C-0B78-4A41-BEF2-33F446F9CAC5}"/>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24</a:t>
            </a:fld>
            <a:endParaRPr lang="en-US" dirty="0"/>
          </a:p>
        </p:txBody>
      </p:sp>
    </p:spTree>
    <p:extLst>
      <p:ext uri="{BB962C8B-B14F-4D97-AF65-F5344CB8AC3E}">
        <p14:creationId xmlns:p14="http://schemas.microsoft.com/office/powerpoint/2010/main" val="336522241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BB84-D604-4C9F-A676-F4E676FD15F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B8B30-58CC-4C01-9EB2-D2AD63E14BC0}"/>
              </a:ext>
            </a:extLst>
          </p:cNvPr>
          <p:cNvSpPr>
            <a:spLocks noGrp="1"/>
          </p:cNvSpPr>
          <p:nvPr>
            <p:ph idx="1"/>
          </p:nvPr>
        </p:nvSpPr>
        <p:spPr/>
        <p:txBody>
          <a:bodyPr/>
          <a:lstStyle/>
          <a:p>
            <a:r>
              <a:rPr lang="en-US" dirty="0"/>
              <a:t>Unmute your phone – conference call style, who would like to add something to the chat inputs we are seeing?</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Thank you!  Please re-mute your phone.</a:t>
            </a:r>
          </a:p>
        </p:txBody>
      </p:sp>
      <p:sp>
        <p:nvSpPr>
          <p:cNvPr id="4" name="Slide Number Placeholder 3">
            <a:extLst>
              <a:ext uri="{FF2B5EF4-FFF2-40B4-BE49-F238E27FC236}">
                <a16:creationId xmlns:a16="http://schemas.microsoft.com/office/drawing/2014/main" id="{149C8EBB-7A5F-4D5A-BB68-410CFF654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25</a:t>
            </a:fld>
            <a:endParaRPr lang="en-US" dirty="0"/>
          </a:p>
        </p:txBody>
      </p:sp>
    </p:spTree>
    <p:extLst>
      <p:ext uri="{BB962C8B-B14F-4D97-AF65-F5344CB8AC3E}">
        <p14:creationId xmlns:p14="http://schemas.microsoft.com/office/powerpoint/2010/main" val="117497082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349B-5FFA-451B-815F-897541BFB00D}"/>
              </a:ext>
            </a:extLst>
          </p:cNvPr>
          <p:cNvSpPr>
            <a:spLocks noGrp="1"/>
          </p:cNvSpPr>
          <p:nvPr>
            <p:ph type="ctrTitle"/>
          </p:nvPr>
        </p:nvSpPr>
        <p:spPr/>
        <p:txBody>
          <a:bodyPr/>
          <a:lstStyle/>
          <a:p>
            <a:r>
              <a:rPr lang="en-US" dirty="0"/>
              <a:t>Thank you for your time today!</a:t>
            </a:r>
          </a:p>
        </p:txBody>
      </p:sp>
      <p:sp>
        <p:nvSpPr>
          <p:cNvPr id="3" name="Subtitle 2">
            <a:extLst>
              <a:ext uri="{FF2B5EF4-FFF2-40B4-BE49-F238E27FC236}">
                <a16:creationId xmlns:a16="http://schemas.microsoft.com/office/drawing/2014/main" id="{59FAB754-8F14-46F5-98EC-8F67CA2040DF}"/>
              </a:ext>
            </a:extLst>
          </p:cNvPr>
          <p:cNvSpPr>
            <a:spLocks noGrp="1"/>
          </p:cNvSpPr>
          <p:nvPr>
            <p:ph type="subTitle" idx="1"/>
          </p:nvPr>
        </p:nvSpPr>
        <p:spPr>
          <a:xfrm>
            <a:off x="512063" y="3955235"/>
            <a:ext cx="4461957" cy="433125"/>
          </a:xfrm>
        </p:spPr>
        <p:txBody>
          <a:bodyPr/>
          <a:lstStyle/>
          <a:p>
            <a:endParaRPr lang="en-US" dirty="0"/>
          </a:p>
        </p:txBody>
      </p:sp>
    </p:spTree>
    <p:extLst>
      <p:ext uri="{BB962C8B-B14F-4D97-AF65-F5344CB8AC3E}">
        <p14:creationId xmlns:p14="http://schemas.microsoft.com/office/powerpoint/2010/main" val="290347136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6" name="Slide Number Placeholder 3">
            <a:extLst>
              <a:ext uri="{FF2B5EF4-FFF2-40B4-BE49-F238E27FC236}">
                <a16:creationId xmlns:a16="http://schemas.microsoft.com/office/drawing/2014/main" id="{9E2F02B1-E481-456D-ADAB-52B6A179B7C5}"/>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27</a:t>
            </a:fld>
            <a:endParaRPr lang="en-US" dirty="0"/>
          </a:p>
        </p:txBody>
      </p:sp>
      <p:graphicFrame>
        <p:nvGraphicFramePr>
          <p:cNvPr id="5" name="Table 4">
            <a:extLst>
              <a:ext uri="{FF2B5EF4-FFF2-40B4-BE49-F238E27FC236}">
                <a16:creationId xmlns:a16="http://schemas.microsoft.com/office/drawing/2014/main" id="{C72E7C4D-ABBB-4EB8-8E35-A9C807646925}"/>
              </a:ext>
            </a:extLst>
          </p:cNvPr>
          <p:cNvGraphicFramePr>
            <a:graphicFrameLocks noGrp="1"/>
          </p:cNvGraphicFramePr>
          <p:nvPr>
            <p:extLst>
              <p:ext uri="{D42A27DB-BD31-4B8C-83A1-F6EECF244321}">
                <p14:modId xmlns:p14="http://schemas.microsoft.com/office/powerpoint/2010/main" val="3471413792"/>
              </p:ext>
            </p:extLst>
          </p:nvPr>
        </p:nvGraphicFramePr>
        <p:xfrm>
          <a:off x="1057592" y="810592"/>
          <a:ext cx="8365055" cy="4035351"/>
        </p:xfrm>
        <a:graphic>
          <a:graphicData uri="http://schemas.openxmlformats.org/drawingml/2006/table">
            <a:tbl>
              <a:tblPr firstRow="1" bandRow="1">
                <a:tableStyleId>{2D5ABB26-0587-4C30-8999-92F81FD0307C}</a:tableStyleId>
              </a:tblPr>
              <a:tblGrid>
                <a:gridCol w="2818788">
                  <a:extLst>
                    <a:ext uri="{9D8B030D-6E8A-4147-A177-3AD203B41FA5}">
                      <a16:colId xmlns:a16="http://schemas.microsoft.com/office/drawing/2014/main" val="20000"/>
                    </a:ext>
                  </a:extLst>
                </a:gridCol>
                <a:gridCol w="5546267">
                  <a:extLst>
                    <a:ext uri="{9D8B030D-6E8A-4147-A177-3AD203B41FA5}">
                      <a16:colId xmlns:a16="http://schemas.microsoft.com/office/drawing/2014/main" val="20001"/>
                    </a:ext>
                  </a:extLst>
                </a:gridCol>
              </a:tblGrid>
              <a:tr h="26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F385A"/>
                          </a:solidFill>
                          <a:latin typeface="Franklin Gothic Book" panose="020B0503020102020204" pitchFamily="34" charset="0"/>
                        </a:rPr>
                        <a:t>TxDOT – Dallas District</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0F385A"/>
                          </a:solidFill>
                          <a:latin typeface="Franklin Gothic Book" panose="020B0503020102020204" pitchFamily="34" charset="0"/>
                        </a:rPr>
                        <a:t>Kimley-Horn TSMO Team</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4391">
                <a:tc>
                  <a:txBody>
                    <a:bodyPr/>
                    <a:lstStyle/>
                    <a:p>
                      <a:r>
                        <a:rPr lang="en-US" sz="1400" dirty="0">
                          <a:solidFill>
                            <a:srgbClr val="0F385A"/>
                          </a:solidFill>
                          <a:latin typeface="Franklin Gothic Book" panose="020B0503020102020204" pitchFamily="34" charset="0"/>
                        </a:rPr>
                        <a:t>Chris Blain</a:t>
                      </a:r>
                    </a:p>
                    <a:p>
                      <a:r>
                        <a:rPr lang="en-US" sz="1400" kern="1200" dirty="0">
                          <a:solidFill>
                            <a:srgbClr val="0F385A"/>
                          </a:solidFill>
                          <a:latin typeface="Franklin Gothic Book" panose="020B0503020102020204" pitchFamily="34" charset="0"/>
                          <a:ea typeface="+mn-ea"/>
                          <a:cs typeface="+mn-cs"/>
                        </a:rPr>
                        <a:t>christopher.blain@txdot.gov </a:t>
                      </a:r>
                      <a:endParaRPr lang="en-US" sz="1400" dirty="0">
                        <a:solidFill>
                          <a:srgbClr val="0F385A"/>
                        </a:solidFill>
                        <a:latin typeface="Franklin Gothic Book" panose="020B0503020102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solidFill>
                            <a:srgbClr val="0F385A"/>
                          </a:solidFill>
                          <a:latin typeface="Franklin Gothic Book" panose="020B0503020102020204" pitchFamily="34" charset="0"/>
                        </a:rPr>
                        <a:t>Kent Kacir</a:t>
                      </a:r>
                    </a:p>
                    <a:p>
                      <a:r>
                        <a:rPr lang="en-US" sz="1400" dirty="0">
                          <a:solidFill>
                            <a:srgbClr val="0F385A"/>
                          </a:solidFill>
                          <a:latin typeface="Franklin Gothic Book" panose="020B0503020102020204" pitchFamily="34" charset="0"/>
                        </a:rPr>
                        <a:t>kent.kacir@kimley-horn.com</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724243290"/>
                  </a:ext>
                </a:extLst>
              </a:tr>
              <a:tr h="356424">
                <a:tc>
                  <a:txBody>
                    <a:bodyPr/>
                    <a:lstStyle/>
                    <a:p>
                      <a:r>
                        <a:rPr lang="en-US" sz="1400" dirty="0">
                          <a:solidFill>
                            <a:srgbClr val="0F385A"/>
                          </a:solidFill>
                          <a:latin typeface="Franklin Gothic Book" panose="020B0503020102020204" pitchFamily="34" charset="0"/>
                        </a:rPr>
                        <a:t>Craig Burgan</a:t>
                      </a:r>
                    </a:p>
                    <a:p>
                      <a:pPr marL="0" algn="l" defTabSz="914400" rtl="0" eaLnBrk="1" latinLnBrk="0" hangingPunct="1"/>
                      <a:r>
                        <a:rPr lang="en-US" sz="1400" kern="1200" dirty="0">
                          <a:solidFill>
                            <a:srgbClr val="0F385A"/>
                          </a:solidFill>
                          <a:latin typeface="Franklin Gothic Book" panose="020B0503020102020204" pitchFamily="34" charset="0"/>
                          <a:ea typeface="+mn-ea"/>
                          <a:cs typeface="+mn-cs"/>
                        </a:rPr>
                        <a:t>craig.burgan@txdot.gov</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400" dirty="0">
                          <a:solidFill>
                            <a:srgbClr val="0F385A"/>
                          </a:solidFill>
                          <a:latin typeface="Franklin Gothic Book" panose="020B0503020102020204" pitchFamily="34" charset="0"/>
                        </a:rPr>
                        <a:t>Tom Fowler</a:t>
                      </a:r>
                    </a:p>
                    <a:p>
                      <a:r>
                        <a:rPr lang="en-US" sz="1400" dirty="0">
                          <a:solidFill>
                            <a:srgbClr val="0F385A"/>
                          </a:solidFill>
                          <a:latin typeface="Franklin Gothic Book" panose="020B0503020102020204" pitchFamily="34" charset="0"/>
                        </a:rPr>
                        <a:t>thomas.fowler@kimley-horn.com</a:t>
                      </a:r>
                    </a:p>
                  </a:txBody>
                  <a:tcPr>
                    <a:lnL>
                      <a:noFill/>
                    </a:lnL>
                    <a:lnT>
                      <a:noFill/>
                    </a:lnT>
                    <a:lnB>
                      <a:noFill/>
                    </a:lnB>
                  </a:tcPr>
                </a:tc>
                <a:extLst>
                  <a:ext uri="{0D108BD9-81ED-4DB2-BD59-A6C34878D82A}">
                    <a16:rowId xmlns:a16="http://schemas.microsoft.com/office/drawing/2014/main" val="2905283749"/>
                  </a:ext>
                </a:extLst>
              </a:tr>
              <a:tr h="70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dirty="0">
                          <a:solidFill>
                            <a:srgbClr val="0F385A"/>
                          </a:solidFill>
                          <a:latin typeface="Franklin Gothic Book" panose="020B0503020102020204" pitchFamily="34" charset="0"/>
                        </a:rPr>
                        <a:t>TxDOT – Fort Worth District</a:t>
                      </a:r>
                    </a:p>
                    <a:p>
                      <a:r>
                        <a:rPr lang="en-US" sz="1400" dirty="0">
                          <a:solidFill>
                            <a:srgbClr val="0F385A"/>
                          </a:solidFill>
                          <a:latin typeface="Franklin Gothic Book" panose="020B0503020102020204" pitchFamily="34" charset="0"/>
                        </a:rPr>
                        <a:t>Theresa Poer</a:t>
                      </a:r>
                    </a:p>
                    <a:p>
                      <a:pPr>
                        <a:spcAft>
                          <a:spcPts val="600"/>
                        </a:spcAft>
                      </a:pPr>
                      <a:r>
                        <a:rPr lang="en-US" sz="1400" dirty="0">
                          <a:solidFill>
                            <a:srgbClr val="0F385A"/>
                          </a:solidFill>
                          <a:latin typeface="Franklin Gothic Book" panose="020B0503020102020204" pitchFamily="34" charset="0"/>
                        </a:rPr>
                        <a:t>theresa.poer@txdot.gov</a:t>
                      </a:r>
                    </a:p>
                    <a:p>
                      <a:r>
                        <a:rPr lang="en-US" sz="1400" dirty="0">
                          <a:solidFill>
                            <a:srgbClr val="0F385A"/>
                          </a:solidFill>
                          <a:latin typeface="Franklin Gothic Book" panose="020B0503020102020204" pitchFamily="34" charset="0"/>
                        </a:rPr>
                        <a:t>Kimberley Clarida</a:t>
                      </a:r>
                    </a:p>
                    <a:p>
                      <a:r>
                        <a:rPr lang="en-US" sz="1400" dirty="0">
                          <a:solidFill>
                            <a:srgbClr val="0F385A"/>
                          </a:solidFill>
                          <a:latin typeface="Franklin Gothic Book" panose="020B0503020102020204" pitchFamily="34" charset="0"/>
                        </a:rPr>
                        <a:t>kimberley.clarida@txdot.gov</a:t>
                      </a:r>
                    </a:p>
                    <a:p>
                      <a:endParaRPr lang="en-US" sz="1400" dirty="0">
                        <a:solidFill>
                          <a:srgbClr val="0F385A"/>
                        </a:solidFill>
                        <a:latin typeface="Franklin Gothic Book" panose="020B0503020102020204"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aseline="0" dirty="0">
                          <a:solidFill>
                            <a:srgbClr val="0F385A"/>
                          </a:solidFill>
                          <a:latin typeface="Franklin Gothic Book" panose="020B0503020102020204" pitchFamily="34" charset="0"/>
                        </a:rPr>
                        <a:t>Khushboo Patel</a:t>
                      </a:r>
                    </a:p>
                    <a:p>
                      <a:r>
                        <a:rPr lang="en-US" sz="1400" baseline="0" dirty="0">
                          <a:solidFill>
                            <a:srgbClr val="0F385A"/>
                          </a:solidFill>
                          <a:latin typeface="Franklin Gothic Book" panose="020B0503020102020204" pitchFamily="34" charset="0"/>
                        </a:rPr>
                        <a:t>khushboo.patel@kimley-horn.com</a:t>
                      </a:r>
                    </a:p>
                    <a:p>
                      <a:pPr marL="0" algn="l" defTabSz="914400" rtl="0" eaLnBrk="1" latinLnBrk="0" hangingPunct="1">
                        <a:spcBef>
                          <a:spcPts val="600"/>
                        </a:spcBef>
                      </a:pPr>
                      <a:r>
                        <a:rPr lang="en-US" sz="1400" kern="1200" dirty="0">
                          <a:solidFill>
                            <a:srgbClr val="0F385A"/>
                          </a:solidFill>
                          <a:latin typeface="Franklin Gothic Book" panose="020B0503020102020204" pitchFamily="34" charset="0"/>
                          <a:ea typeface="+mn-ea"/>
                          <a:cs typeface="+mn-cs"/>
                        </a:rPr>
                        <a:t>Erin Flanigan, P.E., PMP</a:t>
                      </a:r>
                    </a:p>
                    <a:p>
                      <a:pPr marL="0" algn="l" defTabSz="914400" rtl="0" eaLnBrk="1" latinLnBrk="0" hangingPunct="1">
                        <a:spcAft>
                          <a:spcPts val="600"/>
                        </a:spcAft>
                      </a:pPr>
                      <a:r>
                        <a:rPr lang="en-US" sz="1400" kern="1200" dirty="0">
                          <a:solidFill>
                            <a:srgbClr val="0F385A"/>
                          </a:solidFill>
                          <a:latin typeface="Franklin Gothic Book" panose="020B0503020102020204" pitchFamily="34" charset="0"/>
                          <a:ea typeface="+mn-ea"/>
                          <a:cs typeface="+mn-cs"/>
                        </a:rPr>
                        <a:t>eflanigan@camsys.com</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3021769"/>
                  </a:ext>
                </a:extLst>
              </a:tr>
              <a:tr h="338707">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1" baseline="0" dirty="0">
                          <a:solidFill>
                            <a:srgbClr val="0F385A"/>
                          </a:solidFill>
                          <a:latin typeface="Franklin Gothic Book" panose="020B0503020102020204" pitchFamily="34" charset="0"/>
                        </a:rPr>
                        <a:t>Project Webpage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1" dirty="0">
                          <a:solidFill>
                            <a:srgbClr val="0F385A"/>
                          </a:solidFill>
                          <a:latin typeface="Franklin Gothic Book" panose="020B0503020102020204" pitchFamily="34" charset="0"/>
                        </a:rPr>
                        <a:t>TxDOT</a:t>
                      </a:r>
                      <a:r>
                        <a:rPr lang="en-US" sz="1600" b="1" baseline="0" dirty="0">
                          <a:solidFill>
                            <a:srgbClr val="0F385A"/>
                          </a:solidFill>
                          <a:latin typeface="Franklin Gothic Book" panose="020B0503020102020204" pitchFamily="34" charset="0"/>
                        </a:rPr>
                        <a:t> TSMO Webpage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846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F385A"/>
                          </a:solidFill>
                          <a:effectLst/>
                          <a:latin typeface="Franklin Gothic Book" panose="020B0503020102020204" pitchFamily="34" charset="0"/>
                          <a:ea typeface="+mn-ea"/>
                          <a:cs typeface="+mn-cs"/>
                        </a:rPr>
                        <a:t>www.tsmodfw.org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0F385A"/>
                        </a:solidFill>
                        <a:effectLst/>
                        <a:latin typeface="Franklin Gothic Book" panose="020B0503020102020204" pitchFamily="34" charset="0"/>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F385A"/>
                          </a:solidFill>
                          <a:effectLst/>
                          <a:latin typeface="Franklin Gothic Book" panose="020B0503020102020204" pitchFamily="34" charset="0"/>
                        </a:rPr>
                        <a:t>www.txdot.gov/inside-txdot/division/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F385A"/>
                          </a:solidFill>
                          <a:effectLst/>
                          <a:latin typeface="Franklin Gothic Book" panose="020B0503020102020204" pitchFamily="34" charset="0"/>
                        </a:rPr>
                        <a:t>traffic/tsmo.html</a:t>
                      </a:r>
                      <a:endParaRPr lang="en-US" sz="1600" b="0" dirty="0">
                        <a:effectLst/>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4" name="Straight Connector 3">
            <a:extLst>
              <a:ext uri="{FF2B5EF4-FFF2-40B4-BE49-F238E27FC236}">
                <a16:creationId xmlns:a16="http://schemas.microsoft.com/office/drawing/2014/main" id="{11EE74BA-B4CE-4B95-AD7A-5E252692FBD9}"/>
              </a:ext>
            </a:extLst>
          </p:cNvPr>
          <p:cNvCxnSpPr/>
          <p:nvPr/>
        </p:nvCxnSpPr>
        <p:spPr>
          <a:xfrm>
            <a:off x="1144090" y="3571103"/>
            <a:ext cx="6091881" cy="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77693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69B8-C566-4EAD-9202-D92E78B3D3EF}"/>
              </a:ext>
            </a:extLst>
          </p:cNvPr>
          <p:cNvSpPr>
            <a:spLocks noGrp="1"/>
          </p:cNvSpPr>
          <p:nvPr>
            <p:ph type="ctrTitle"/>
          </p:nvPr>
        </p:nvSpPr>
        <p:spPr/>
        <p:txBody>
          <a:bodyPr/>
          <a:lstStyle/>
          <a:p>
            <a:r>
              <a:rPr lang="en-US" dirty="0"/>
              <a:t>Self Introductions</a:t>
            </a:r>
          </a:p>
        </p:txBody>
      </p:sp>
    </p:spTree>
    <p:extLst>
      <p:ext uri="{BB962C8B-B14F-4D97-AF65-F5344CB8AC3E}">
        <p14:creationId xmlns:p14="http://schemas.microsoft.com/office/powerpoint/2010/main" val="345039437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5122" name="think-cell Slide" r:id="rId18" imgW="0" imgH="0" progId="">
                  <p:embed/>
                </p:oleObj>
              </mc:Choice>
              <mc:Fallback>
                <p:oleObj name="think-cell Slide" r:id="rId18" imgW="0" imgH="0" progId="">
                  <p:embed/>
                  <p:pic>
                    <p:nvPicPr>
                      <p:cNvPr id="61" name="Object 6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p:cNvSpPr>
            <a:spLocks noGrp="1"/>
          </p:cNvSpPr>
          <p:nvPr>
            <p:ph type="title"/>
            <p:custDataLst>
              <p:tags r:id="rId3"/>
            </p:custDataLst>
          </p:nvPr>
        </p:nvSpPr>
        <p:spPr>
          <a:xfrm>
            <a:off x="246888" y="108494"/>
            <a:ext cx="8353425" cy="400110"/>
          </a:xfrm>
        </p:spPr>
        <p:txBody>
          <a:bodyPr/>
          <a:lstStyle/>
          <a:p>
            <a:r>
              <a:rPr lang="en-US" dirty="0"/>
              <a:t>Table of Contents</a:t>
            </a:r>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4</a:t>
            </a:fld>
            <a:endParaRPr lang="en-US" dirty="0"/>
          </a:p>
        </p:txBody>
      </p:sp>
      <p:sp>
        <p:nvSpPr>
          <p:cNvPr id="45" name="Rectangle 44"/>
          <p:cNvSpPr/>
          <p:nvPr>
            <p:custDataLst>
              <p:tags r:id="rId5"/>
            </p:custDataLst>
          </p:nvPr>
        </p:nvSpPr>
        <p:spPr bwMode="auto">
          <a:xfrm>
            <a:off x="7848602" y="1299848"/>
            <a:ext cx="953487" cy="438912"/>
          </a:xfrm>
          <a:prstGeom prst="rect">
            <a:avLst/>
          </a:prstGeom>
          <a:gradFill flip="none" rotWithShape="1">
            <a:gsLst>
              <a:gs pos="35000">
                <a:schemeClr val="bg1">
                  <a:alpha val="0"/>
                  <a:lumMod val="0"/>
                  <a:lumOff val="100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6-9</a:t>
            </a:r>
          </a:p>
        </p:txBody>
      </p:sp>
      <p:sp>
        <p:nvSpPr>
          <p:cNvPr id="46" name="Rectangle 45"/>
          <p:cNvSpPr/>
          <p:nvPr>
            <p:custDataLst>
              <p:tags r:id="rId6"/>
            </p:custDataLst>
          </p:nvPr>
        </p:nvSpPr>
        <p:spPr bwMode="auto">
          <a:xfrm>
            <a:off x="7848602" y="1800110"/>
            <a:ext cx="953487" cy="438912"/>
          </a:xfrm>
          <a:prstGeom prst="rect">
            <a:avLst/>
          </a:prstGeom>
          <a:gradFill flip="none" rotWithShape="1">
            <a:gsLst>
              <a:gs pos="3500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10-11</a:t>
            </a:r>
          </a:p>
        </p:txBody>
      </p:sp>
      <p:sp>
        <p:nvSpPr>
          <p:cNvPr id="53" name="Rectangle 52"/>
          <p:cNvSpPr/>
          <p:nvPr>
            <p:custDataLst>
              <p:tags r:id="rId7"/>
            </p:custDataLst>
          </p:nvPr>
        </p:nvSpPr>
        <p:spPr bwMode="auto">
          <a:xfrm>
            <a:off x="7848601" y="799587"/>
            <a:ext cx="953487" cy="438912"/>
          </a:xfrm>
          <a:prstGeom prst="rect">
            <a:avLst/>
          </a:prstGeom>
          <a:gradFill flip="none" rotWithShape="1">
            <a:gsLst>
              <a:gs pos="35000">
                <a:schemeClr val="bg1">
                  <a:alpha val="0"/>
                  <a:lumMod val="0"/>
                  <a:lumOff val="100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5</a:t>
            </a:r>
          </a:p>
        </p:txBody>
      </p:sp>
      <p:sp>
        <p:nvSpPr>
          <p:cNvPr id="9" name="Rectangle 8"/>
          <p:cNvSpPr/>
          <p:nvPr>
            <p:custDataLst>
              <p:tags r:id="rId8"/>
            </p:custDataLst>
          </p:nvPr>
        </p:nvSpPr>
        <p:spPr bwMode="auto">
          <a:xfrm rot="10800000" flipH="1" flipV="1">
            <a:off x="476244" y="799587"/>
            <a:ext cx="7219957" cy="438912"/>
          </a:xfrm>
          <a:prstGeom prst="rect">
            <a:avLst/>
          </a:prstGeom>
          <a:gradFill flip="none" rotWithShape="1">
            <a:gsLst>
              <a:gs pos="0">
                <a:schemeClr val="bg1">
                  <a:lumMod val="91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CMM Webinar Objectives</a:t>
            </a:r>
          </a:p>
        </p:txBody>
      </p:sp>
      <p:sp>
        <p:nvSpPr>
          <p:cNvPr id="47" name="Rectangle 46"/>
          <p:cNvSpPr/>
          <p:nvPr>
            <p:custDataLst>
              <p:tags r:id="rId9"/>
            </p:custDataLst>
          </p:nvPr>
        </p:nvSpPr>
        <p:spPr bwMode="auto">
          <a:xfrm rot="10800000" flipH="1" flipV="1">
            <a:off x="476244" y="1299848"/>
            <a:ext cx="7219957" cy="438912"/>
          </a:xfrm>
          <a:prstGeom prst="rect">
            <a:avLst/>
          </a:prstGeom>
          <a:gradFill flip="none" rotWithShape="1">
            <a:gsLst>
              <a:gs pos="0">
                <a:schemeClr val="bg1">
                  <a:lumMod val="92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TSMO Capability Maturity Model Basics</a:t>
            </a:r>
          </a:p>
          <a:p>
            <a:pPr>
              <a:lnSpc>
                <a:spcPct val="120000"/>
              </a:lnSpc>
              <a:spcBef>
                <a:spcPct val="20000"/>
              </a:spcBef>
              <a:spcAft>
                <a:spcPts val="400"/>
              </a:spcAft>
              <a:buClr>
                <a:srgbClr val="B51821"/>
              </a:buClr>
              <a:buSzPct val="100000"/>
              <a:defRPr/>
            </a:pPr>
            <a:endParaRPr lang="en-US" sz="1600" dirty="0">
              <a:solidFill>
                <a:prstClr val="black"/>
              </a:solidFill>
              <a:latin typeface="Franklin Gothic Book" pitchFamily="34" charset="0"/>
            </a:endParaRPr>
          </a:p>
        </p:txBody>
      </p:sp>
      <p:sp>
        <p:nvSpPr>
          <p:cNvPr id="56" name="Rectangle 55"/>
          <p:cNvSpPr/>
          <p:nvPr>
            <p:custDataLst>
              <p:tags r:id="rId10"/>
            </p:custDataLst>
          </p:nvPr>
        </p:nvSpPr>
        <p:spPr bwMode="auto">
          <a:xfrm rot="10800000" flipH="1" flipV="1">
            <a:off x="476244" y="1800110"/>
            <a:ext cx="7219957" cy="438912"/>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TSMO Topic Area Overview</a:t>
            </a:r>
          </a:p>
          <a:p>
            <a:pPr>
              <a:lnSpc>
                <a:spcPct val="120000"/>
              </a:lnSpc>
              <a:spcBef>
                <a:spcPct val="20000"/>
              </a:spcBef>
              <a:spcAft>
                <a:spcPts val="400"/>
              </a:spcAft>
              <a:buClr>
                <a:srgbClr val="B51821"/>
              </a:buClr>
              <a:buSzPct val="100000"/>
              <a:defRPr/>
            </a:pPr>
            <a:endParaRPr lang="en-US" sz="1600" dirty="0">
              <a:solidFill>
                <a:prstClr val="black"/>
              </a:solidFill>
              <a:latin typeface="Franklin Gothic Book" pitchFamily="34" charset="0"/>
            </a:endParaRPr>
          </a:p>
        </p:txBody>
      </p:sp>
      <p:grpSp>
        <p:nvGrpSpPr>
          <p:cNvPr id="12" name="Group 11">
            <a:extLst>
              <a:ext uri="{FF2B5EF4-FFF2-40B4-BE49-F238E27FC236}">
                <a16:creationId xmlns:a16="http://schemas.microsoft.com/office/drawing/2014/main" id="{382AA818-79AD-41A9-AC4E-16CDEA15845E}"/>
              </a:ext>
            </a:extLst>
          </p:cNvPr>
          <p:cNvGrpSpPr/>
          <p:nvPr/>
        </p:nvGrpSpPr>
        <p:grpSpPr>
          <a:xfrm>
            <a:off x="340510" y="799587"/>
            <a:ext cx="534388" cy="437473"/>
            <a:chOff x="331788" y="799587"/>
            <a:chExt cx="534388" cy="437473"/>
          </a:xfrm>
        </p:grpSpPr>
        <p:sp>
          <p:nvSpPr>
            <p:cNvPr id="32" name="Isosceles Triangle 31"/>
            <p:cNvSpPr/>
            <p:nvPr/>
          </p:nvSpPr>
          <p:spPr>
            <a:xfrm rot="10800000">
              <a:off x="331788" y="1149548"/>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10" name="Freeform 12"/>
            <p:cNvSpPr>
              <a:spLocks/>
            </p:cNvSpPr>
            <p:nvPr>
              <p:custDataLst>
                <p:tags r:id="rId16"/>
              </p:custDataLst>
            </p:nvPr>
          </p:nvSpPr>
          <p:spPr bwMode="auto">
            <a:xfrm rot="10800000" flipH="1" flipV="1">
              <a:off x="333376" y="799587"/>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a:t>
              </a:r>
            </a:p>
          </p:txBody>
        </p:sp>
      </p:grpSp>
      <p:grpSp>
        <p:nvGrpSpPr>
          <p:cNvPr id="11" name="Group 10">
            <a:extLst>
              <a:ext uri="{FF2B5EF4-FFF2-40B4-BE49-F238E27FC236}">
                <a16:creationId xmlns:a16="http://schemas.microsoft.com/office/drawing/2014/main" id="{374A05F0-D415-422F-B706-3DC61565E4A6}"/>
              </a:ext>
            </a:extLst>
          </p:cNvPr>
          <p:cNvGrpSpPr/>
          <p:nvPr/>
        </p:nvGrpSpPr>
        <p:grpSpPr>
          <a:xfrm>
            <a:off x="340510" y="1299848"/>
            <a:ext cx="534388" cy="437871"/>
            <a:chOff x="331788" y="1299848"/>
            <a:chExt cx="534388" cy="437871"/>
          </a:xfrm>
        </p:grpSpPr>
        <p:sp>
          <p:nvSpPr>
            <p:cNvPr id="33" name="Isosceles Triangle 32"/>
            <p:cNvSpPr/>
            <p:nvPr/>
          </p:nvSpPr>
          <p:spPr>
            <a:xfrm rot="10800000">
              <a:off x="331788" y="1650207"/>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6" name="Freeform 12"/>
            <p:cNvSpPr>
              <a:spLocks/>
            </p:cNvSpPr>
            <p:nvPr>
              <p:custDataLst>
                <p:tags r:id="rId15"/>
              </p:custDataLst>
            </p:nvPr>
          </p:nvSpPr>
          <p:spPr bwMode="auto">
            <a:xfrm rot="10800000" flipH="1" flipV="1">
              <a:off x="333376" y="1299848"/>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2</a:t>
              </a:r>
            </a:p>
          </p:txBody>
        </p:sp>
      </p:grpSp>
      <p:grpSp>
        <p:nvGrpSpPr>
          <p:cNvPr id="8" name="Group 7">
            <a:extLst>
              <a:ext uri="{FF2B5EF4-FFF2-40B4-BE49-F238E27FC236}">
                <a16:creationId xmlns:a16="http://schemas.microsoft.com/office/drawing/2014/main" id="{E49DE8BB-DD25-46B1-9553-B15D1CF4DAA9}"/>
              </a:ext>
            </a:extLst>
          </p:cNvPr>
          <p:cNvGrpSpPr/>
          <p:nvPr/>
        </p:nvGrpSpPr>
        <p:grpSpPr>
          <a:xfrm>
            <a:off x="340510" y="1800110"/>
            <a:ext cx="534387" cy="438623"/>
            <a:chOff x="331788" y="1800110"/>
            <a:chExt cx="534387" cy="438623"/>
          </a:xfrm>
        </p:grpSpPr>
        <p:sp>
          <p:nvSpPr>
            <p:cNvPr id="34" name="Isosceles Triangle 33"/>
            <p:cNvSpPr/>
            <p:nvPr/>
          </p:nvSpPr>
          <p:spPr>
            <a:xfrm rot="10800000">
              <a:off x="331788" y="2151221"/>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7" name="Freeform 12"/>
            <p:cNvSpPr>
              <a:spLocks/>
            </p:cNvSpPr>
            <p:nvPr>
              <p:custDataLst>
                <p:tags r:id="rId14"/>
              </p:custDataLst>
            </p:nvPr>
          </p:nvSpPr>
          <p:spPr bwMode="auto">
            <a:xfrm rot="10800000" flipH="1" flipV="1">
              <a:off x="333375" y="1800110"/>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3</a:t>
              </a:r>
            </a:p>
          </p:txBody>
        </p:sp>
      </p:grpSp>
      <p:sp>
        <p:nvSpPr>
          <p:cNvPr id="30" name="Rectangle 29">
            <a:extLst>
              <a:ext uri="{FF2B5EF4-FFF2-40B4-BE49-F238E27FC236}">
                <a16:creationId xmlns:a16="http://schemas.microsoft.com/office/drawing/2014/main" id="{B8EF8E7B-BA5C-45C2-9DED-32058AA21666}"/>
              </a:ext>
            </a:extLst>
          </p:cNvPr>
          <p:cNvSpPr/>
          <p:nvPr>
            <p:custDataLst>
              <p:tags r:id="rId11"/>
            </p:custDataLst>
          </p:nvPr>
        </p:nvSpPr>
        <p:spPr bwMode="auto">
          <a:xfrm>
            <a:off x="7840982" y="2300371"/>
            <a:ext cx="953487" cy="438912"/>
          </a:xfrm>
          <a:prstGeom prst="rect">
            <a:avLst/>
          </a:prstGeom>
          <a:gradFill flip="none" rotWithShape="1">
            <a:gsLst>
              <a:gs pos="3500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12-25</a:t>
            </a:r>
          </a:p>
        </p:txBody>
      </p:sp>
      <p:sp>
        <p:nvSpPr>
          <p:cNvPr id="31" name="Rectangle 30">
            <a:extLst>
              <a:ext uri="{FF2B5EF4-FFF2-40B4-BE49-F238E27FC236}">
                <a16:creationId xmlns:a16="http://schemas.microsoft.com/office/drawing/2014/main" id="{77DE6E0C-1F32-4A65-8416-A96EB15EB5BA}"/>
              </a:ext>
            </a:extLst>
          </p:cNvPr>
          <p:cNvSpPr/>
          <p:nvPr>
            <p:custDataLst>
              <p:tags r:id="rId12"/>
            </p:custDataLst>
          </p:nvPr>
        </p:nvSpPr>
        <p:spPr bwMode="auto">
          <a:xfrm rot="10800000" flipH="1" flipV="1">
            <a:off x="467822" y="2300371"/>
            <a:ext cx="7220759" cy="438912"/>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TSMO Capability Maturity Model – Strengths, Weaknesses, Actions to Improve</a:t>
            </a:r>
          </a:p>
        </p:txBody>
      </p:sp>
      <p:grpSp>
        <p:nvGrpSpPr>
          <p:cNvPr id="37" name="Group 36">
            <a:extLst>
              <a:ext uri="{FF2B5EF4-FFF2-40B4-BE49-F238E27FC236}">
                <a16:creationId xmlns:a16="http://schemas.microsoft.com/office/drawing/2014/main" id="{D569A01D-B667-45DB-858E-5158948C6F1B}"/>
              </a:ext>
            </a:extLst>
          </p:cNvPr>
          <p:cNvGrpSpPr/>
          <p:nvPr/>
        </p:nvGrpSpPr>
        <p:grpSpPr>
          <a:xfrm>
            <a:off x="332890" y="2300371"/>
            <a:ext cx="534387" cy="437473"/>
            <a:chOff x="331788" y="2300371"/>
            <a:chExt cx="534387" cy="437473"/>
          </a:xfrm>
        </p:grpSpPr>
        <p:sp>
          <p:nvSpPr>
            <p:cNvPr id="38" name="Isosceles Triangle 37">
              <a:extLst>
                <a:ext uri="{FF2B5EF4-FFF2-40B4-BE49-F238E27FC236}">
                  <a16:creationId xmlns:a16="http://schemas.microsoft.com/office/drawing/2014/main" id="{33918ACA-EADF-4DA4-BA6A-1CB8AE742C02}"/>
                </a:ext>
              </a:extLst>
            </p:cNvPr>
            <p:cNvSpPr/>
            <p:nvPr/>
          </p:nvSpPr>
          <p:spPr>
            <a:xfrm rot="10800000">
              <a:off x="331788" y="2650332"/>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9" name="Freeform 12">
              <a:extLst>
                <a:ext uri="{FF2B5EF4-FFF2-40B4-BE49-F238E27FC236}">
                  <a16:creationId xmlns:a16="http://schemas.microsoft.com/office/drawing/2014/main" id="{B5BCD0AB-8C94-4A61-BE6B-CDBF793E4538}"/>
                </a:ext>
              </a:extLst>
            </p:cNvPr>
            <p:cNvSpPr>
              <a:spLocks/>
            </p:cNvSpPr>
            <p:nvPr>
              <p:custDataLst>
                <p:tags r:id="rId13"/>
              </p:custDataLst>
            </p:nvPr>
          </p:nvSpPr>
          <p:spPr bwMode="auto">
            <a:xfrm rot="10800000" flipH="1" flipV="1">
              <a:off x="333375" y="2300371"/>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4</a:t>
              </a: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4A33-9934-49DB-BB59-70E77BC237CB}"/>
              </a:ext>
            </a:extLst>
          </p:cNvPr>
          <p:cNvSpPr>
            <a:spLocks noGrp="1"/>
          </p:cNvSpPr>
          <p:nvPr>
            <p:ph type="title"/>
          </p:nvPr>
        </p:nvSpPr>
        <p:spPr/>
        <p:txBody>
          <a:bodyPr/>
          <a:lstStyle/>
          <a:p>
            <a:r>
              <a:rPr lang="en-US" dirty="0"/>
              <a:t>CMM Webinar Objectives</a:t>
            </a:r>
          </a:p>
        </p:txBody>
      </p:sp>
      <p:sp>
        <p:nvSpPr>
          <p:cNvPr id="3" name="Content Placeholder 2">
            <a:extLst>
              <a:ext uri="{FF2B5EF4-FFF2-40B4-BE49-F238E27FC236}">
                <a16:creationId xmlns:a16="http://schemas.microsoft.com/office/drawing/2014/main" id="{C501F849-FC36-489B-84D4-AC34071A804A}"/>
              </a:ext>
            </a:extLst>
          </p:cNvPr>
          <p:cNvSpPr>
            <a:spLocks noGrp="1"/>
          </p:cNvSpPr>
          <p:nvPr>
            <p:ph idx="1"/>
          </p:nvPr>
        </p:nvSpPr>
        <p:spPr>
          <a:xfrm>
            <a:off x="253677" y="792314"/>
            <a:ext cx="8715063" cy="3886200"/>
          </a:xfrm>
        </p:spPr>
        <p:txBody>
          <a:bodyPr>
            <a:normAutofit/>
          </a:bodyPr>
          <a:lstStyle/>
          <a:p>
            <a:pPr marL="457200" indent="-457200">
              <a:buFont typeface="+mj-lt"/>
              <a:buAutoNum type="arabicPeriod"/>
            </a:pPr>
            <a:r>
              <a:rPr lang="en-US" b="1" dirty="0"/>
              <a:t>Provide Your Inputs to the Dallas/ Fort Worth District TSMO Plan</a:t>
            </a:r>
          </a:p>
          <a:p>
            <a:pPr lvl="1">
              <a:buFont typeface="Wingdings" panose="05000000000000000000" pitchFamily="2" charset="2"/>
              <a:buChar char="§"/>
            </a:pPr>
            <a:r>
              <a:rPr lang="en-US" sz="1700" dirty="0"/>
              <a:t>Step through an abbreviated CMM process on a specific TSMO strategy.</a:t>
            </a:r>
          </a:p>
          <a:p>
            <a:pPr lvl="1">
              <a:buFont typeface="Wingdings" panose="05000000000000000000" pitchFamily="2" charset="2"/>
              <a:buChar char="§"/>
            </a:pPr>
            <a:r>
              <a:rPr lang="en-US" sz="1700" dirty="0"/>
              <a:t>Use the “Chat” feature to discuss strengths, weaknesses, and action to advance.</a:t>
            </a:r>
            <a:br>
              <a:rPr lang="en-US" sz="1700" dirty="0"/>
            </a:br>
            <a:endParaRPr lang="en-US" sz="1700" dirty="0"/>
          </a:p>
          <a:p>
            <a:pPr marL="457200" indent="-457200">
              <a:spcBef>
                <a:spcPts val="600"/>
              </a:spcBef>
              <a:buFont typeface="+mj-lt"/>
              <a:buAutoNum type="arabicPeriod"/>
            </a:pPr>
            <a:r>
              <a:rPr lang="en-US" b="1" dirty="0"/>
              <a:t>Continue the Conversation</a:t>
            </a:r>
          </a:p>
          <a:p>
            <a:pPr lvl="1">
              <a:buFont typeface="Wingdings" panose="05000000000000000000" pitchFamily="2" charset="2"/>
              <a:buChar char="§"/>
            </a:pPr>
            <a:r>
              <a:rPr lang="en-US" sz="1700" dirty="0"/>
              <a:t>Discuss any questions on the TSMO strategies moving into the plan development phase of work. </a:t>
            </a:r>
          </a:p>
          <a:p>
            <a:endParaRPr lang="en-US" dirty="0"/>
          </a:p>
        </p:txBody>
      </p:sp>
      <p:sp>
        <p:nvSpPr>
          <p:cNvPr id="4" name="Slide Number Placeholder 3">
            <a:extLst>
              <a:ext uri="{FF2B5EF4-FFF2-40B4-BE49-F238E27FC236}">
                <a16:creationId xmlns:a16="http://schemas.microsoft.com/office/drawing/2014/main" id="{17CAB661-4B4A-4358-8406-0B3421D3E6C6}"/>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5</a:t>
            </a:fld>
            <a:endParaRPr lang="en-US" dirty="0"/>
          </a:p>
        </p:txBody>
      </p:sp>
    </p:spTree>
    <p:extLst>
      <p:ext uri="{BB962C8B-B14F-4D97-AF65-F5344CB8AC3E}">
        <p14:creationId xmlns:p14="http://schemas.microsoft.com/office/powerpoint/2010/main" val="402119679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Systems Management and Operations</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6</a:t>
            </a:fld>
            <a:endParaRPr lang="en-US" dirty="0"/>
          </a:p>
        </p:txBody>
      </p:sp>
      <p:sp>
        <p:nvSpPr>
          <p:cNvPr id="8" name="Content Placeholder 2"/>
          <p:cNvSpPr>
            <a:spLocks noGrp="1"/>
          </p:cNvSpPr>
          <p:nvPr>
            <p:ph idx="1"/>
          </p:nvPr>
        </p:nvSpPr>
        <p:spPr>
          <a:xfrm>
            <a:off x="253678" y="1445372"/>
            <a:ext cx="8044502" cy="2252755"/>
          </a:xfrm>
        </p:spPr>
        <p:txBody>
          <a:bodyPr>
            <a:noAutofit/>
          </a:bodyPr>
          <a:lstStyle/>
          <a:p>
            <a:pPr marL="284162" lvl="1" indent="0" algn="ctr">
              <a:buNone/>
            </a:pPr>
            <a:endParaRPr lang="en-US" sz="1800" i="1" dirty="0"/>
          </a:p>
          <a:p>
            <a:pPr marL="284162" lvl="1" indent="0" algn="ctr">
              <a:buNone/>
            </a:pPr>
            <a:r>
              <a:rPr lang="en-US" sz="2400" dirty="0"/>
              <a:t>Essentially, the </a:t>
            </a:r>
            <a:r>
              <a:rPr lang="en-US" sz="2400" b="1" dirty="0"/>
              <a:t>purpose of a TSMO Program Plan </a:t>
            </a:r>
            <a:r>
              <a:rPr lang="en-US" sz="2400" dirty="0"/>
              <a:t>in your region is to evaluate how the existing transportation network is functioning with the aim of </a:t>
            </a:r>
            <a:r>
              <a:rPr lang="en-US" sz="2400" b="1" dirty="0">
                <a:solidFill>
                  <a:srgbClr val="925700"/>
                </a:solidFill>
              </a:rPr>
              <a:t>improving operations.</a:t>
            </a:r>
          </a:p>
        </p:txBody>
      </p:sp>
    </p:spTree>
    <p:extLst>
      <p:ext uri="{BB962C8B-B14F-4D97-AF65-F5344CB8AC3E}">
        <p14:creationId xmlns:p14="http://schemas.microsoft.com/office/powerpoint/2010/main" val="164127534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Systems Management and Operations</a:t>
            </a:r>
            <a:endParaRPr lang="en-US" i="1"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7</a:t>
            </a:fld>
            <a:endParaRPr lang="en-US" dirty="0"/>
          </a:p>
        </p:txBody>
      </p:sp>
      <p:sp>
        <p:nvSpPr>
          <p:cNvPr id="5" name="TextBox 4">
            <a:extLst>
              <a:ext uri="{FF2B5EF4-FFF2-40B4-BE49-F238E27FC236}">
                <a16:creationId xmlns:a16="http://schemas.microsoft.com/office/drawing/2014/main" id="{FD83B4EE-292D-465D-9B4E-51503D132D5E}"/>
              </a:ext>
            </a:extLst>
          </p:cNvPr>
          <p:cNvSpPr txBox="1"/>
          <p:nvPr/>
        </p:nvSpPr>
        <p:spPr>
          <a:xfrm>
            <a:off x="1468530" y="3465409"/>
            <a:ext cx="4427622" cy="584775"/>
          </a:xfrm>
          <a:prstGeom prst="rect">
            <a:avLst/>
          </a:prstGeom>
          <a:noFill/>
        </p:spPr>
        <p:txBody>
          <a:bodyPr wrap="none" rtlCol="0">
            <a:spAutoFit/>
          </a:bodyPr>
          <a:lstStyle/>
          <a:p>
            <a:r>
              <a:rPr lang="en-US" sz="3200" b="1" dirty="0">
                <a:solidFill>
                  <a:srgbClr val="0F385A"/>
                </a:solidFill>
                <a:effectLst>
                  <a:outerShdw blurRad="38100" dist="38100" dir="2700000" algn="tl">
                    <a:srgbClr val="000000">
                      <a:alpha val="43137"/>
                    </a:srgbClr>
                  </a:outerShdw>
                </a:effectLst>
                <a:latin typeface="Franklin Gothic Book" panose="020B0503020102020204" pitchFamily="34" charset="0"/>
              </a:rPr>
              <a:t>Work Zone Management</a:t>
            </a:r>
          </a:p>
        </p:txBody>
      </p:sp>
      <p:sp>
        <p:nvSpPr>
          <p:cNvPr id="10" name="TextBox 9">
            <a:extLst>
              <a:ext uri="{FF2B5EF4-FFF2-40B4-BE49-F238E27FC236}">
                <a16:creationId xmlns:a16="http://schemas.microsoft.com/office/drawing/2014/main" id="{836105C2-9851-4AB0-A8E1-08E518A5DB24}"/>
              </a:ext>
            </a:extLst>
          </p:cNvPr>
          <p:cNvSpPr txBox="1"/>
          <p:nvPr/>
        </p:nvSpPr>
        <p:spPr>
          <a:xfrm>
            <a:off x="128199" y="842300"/>
            <a:ext cx="4064190" cy="646331"/>
          </a:xfrm>
          <a:prstGeom prst="rect">
            <a:avLst/>
          </a:prstGeom>
          <a:noFill/>
        </p:spPr>
        <p:txBody>
          <a:bodyPr wrap="none" rtlCol="0">
            <a:spAutoFit/>
          </a:bodyPr>
          <a:lstStyle/>
          <a:p>
            <a:r>
              <a:rPr lang="en-US" sz="3600" b="1" dirty="0">
                <a:solidFill>
                  <a:srgbClr val="0F385A"/>
                </a:solidFill>
                <a:effectLst>
                  <a:outerShdw blurRad="38100" dist="38100" dir="2700000" algn="tl">
                    <a:srgbClr val="000000">
                      <a:alpha val="43137"/>
                    </a:srgbClr>
                  </a:outerShdw>
                </a:effectLst>
                <a:latin typeface="Franklin Gothic Book" panose="020B0503020102020204" pitchFamily="34" charset="0"/>
              </a:rPr>
              <a:t>Traveler Information</a:t>
            </a:r>
          </a:p>
        </p:txBody>
      </p:sp>
      <p:sp>
        <p:nvSpPr>
          <p:cNvPr id="11" name="TextBox 10">
            <a:extLst>
              <a:ext uri="{FF2B5EF4-FFF2-40B4-BE49-F238E27FC236}">
                <a16:creationId xmlns:a16="http://schemas.microsoft.com/office/drawing/2014/main" id="{8B81B92D-D154-49DD-A806-CE00F270D5BB}"/>
              </a:ext>
            </a:extLst>
          </p:cNvPr>
          <p:cNvSpPr txBox="1"/>
          <p:nvPr/>
        </p:nvSpPr>
        <p:spPr>
          <a:xfrm>
            <a:off x="836488" y="2294524"/>
            <a:ext cx="2552430" cy="338554"/>
          </a:xfrm>
          <a:prstGeom prst="rect">
            <a:avLst/>
          </a:prstGeom>
          <a:noFill/>
        </p:spPr>
        <p:txBody>
          <a:bodyPr wrap="none" rtlCol="0">
            <a:spAutoFit/>
          </a:bodyPr>
          <a:lstStyle/>
          <a:p>
            <a:r>
              <a:rPr lang="en-US" sz="1600" dirty="0">
                <a:solidFill>
                  <a:srgbClr val="0F385A"/>
                </a:solidFill>
                <a:latin typeface="Franklin Gothic Book" panose="020B0503020102020204" pitchFamily="34" charset="0"/>
              </a:rPr>
              <a:t>Special Event Management</a:t>
            </a:r>
          </a:p>
        </p:txBody>
      </p:sp>
      <p:sp>
        <p:nvSpPr>
          <p:cNvPr id="12" name="TextBox 11">
            <a:extLst>
              <a:ext uri="{FF2B5EF4-FFF2-40B4-BE49-F238E27FC236}">
                <a16:creationId xmlns:a16="http://schemas.microsoft.com/office/drawing/2014/main" id="{D08D670E-6758-43E3-878D-0CBA69BE169F}"/>
              </a:ext>
            </a:extLst>
          </p:cNvPr>
          <p:cNvSpPr txBox="1"/>
          <p:nvPr/>
        </p:nvSpPr>
        <p:spPr>
          <a:xfrm>
            <a:off x="4067944" y="2311220"/>
            <a:ext cx="2304670" cy="307777"/>
          </a:xfrm>
          <a:prstGeom prst="rect">
            <a:avLst/>
          </a:prstGeom>
          <a:noFill/>
        </p:spPr>
        <p:txBody>
          <a:bodyPr wrap="none" rtlCol="0">
            <a:spAutoFit/>
          </a:bodyPr>
          <a:lstStyle/>
          <a:p>
            <a:r>
              <a:rPr lang="en-US" sz="1400" dirty="0">
                <a:solidFill>
                  <a:srgbClr val="0F385A"/>
                </a:solidFill>
                <a:latin typeface="Franklin Gothic Book" panose="020B0503020102020204" pitchFamily="34" charset="0"/>
              </a:rPr>
              <a:t>Road Weather Management</a:t>
            </a:r>
          </a:p>
        </p:txBody>
      </p:sp>
      <p:sp>
        <p:nvSpPr>
          <p:cNvPr id="13" name="TextBox 12">
            <a:extLst>
              <a:ext uri="{FF2B5EF4-FFF2-40B4-BE49-F238E27FC236}">
                <a16:creationId xmlns:a16="http://schemas.microsoft.com/office/drawing/2014/main" id="{8C4859E6-0CBA-4415-979E-530C691A2A80}"/>
              </a:ext>
            </a:extLst>
          </p:cNvPr>
          <p:cNvSpPr txBox="1"/>
          <p:nvPr/>
        </p:nvSpPr>
        <p:spPr>
          <a:xfrm>
            <a:off x="2667849" y="2593794"/>
            <a:ext cx="3772571" cy="584775"/>
          </a:xfrm>
          <a:prstGeom prst="rect">
            <a:avLst/>
          </a:prstGeom>
          <a:noFill/>
        </p:spPr>
        <p:txBody>
          <a:bodyPr wrap="none" rtlCol="0">
            <a:spAutoFit/>
          </a:bodyPr>
          <a:lstStyle/>
          <a:p>
            <a:r>
              <a:rPr lang="en-US" sz="3200" dirty="0">
                <a:solidFill>
                  <a:srgbClr val="0F385A"/>
                </a:solidFill>
                <a:latin typeface="Franklin Gothic Book" panose="020B0503020102020204" pitchFamily="34" charset="0"/>
              </a:rPr>
              <a:t>Freight Management</a:t>
            </a:r>
          </a:p>
        </p:txBody>
      </p:sp>
      <p:sp>
        <p:nvSpPr>
          <p:cNvPr id="14" name="TextBox 13">
            <a:extLst>
              <a:ext uri="{FF2B5EF4-FFF2-40B4-BE49-F238E27FC236}">
                <a16:creationId xmlns:a16="http://schemas.microsoft.com/office/drawing/2014/main" id="{438E3593-77B4-44CA-AF17-D9D549434DC1}"/>
              </a:ext>
            </a:extLst>
          </p:cNvPr>
          <p:cNvSpPr txBox="1"/>
          <p:nvPr/>
        </p:nvSpPr>
        <p:spPr>
          <a:xfrm>
            <a:off x="205080" y="4148301"/>
            <a:ext cx="3910429" cy="461665"/>
          </a:xfrm>
          <a:prstGeom prst="rect">
            <a:avLst/>
          </a:prstGeom>
          <a:noFill/>
        </p:spPr>
        <p:txBody>
          <a:bodyPr wrap="none" rtlCol="0">
            <a:spAutoFit/>
          </a:bodyPr>
          <a:lstStyle/>
          <a:p>
            <a:r>
              <a:rPr lang="en-US" sz="2400" dirty="0">
                <a:solidFill>
                  <a:srgbClr val="0F385A"/>
                </a:solidFill>
                <a:effectLst>
                  <a:outerShdw blurRad="38100" dist="38100" dir="2700000" algn="tl">
                    <a:srgbClr val="000000">
                      <a:alpha val="43137"/>
                    </a:srgbClr>
                  </a:outerShdw>
                </a:effectLst>
                <a:latin typeface="Franklin Gothic Book" panose="020B0503020102020204" pitchFamily="34" charset="0"/>
              </a:rPr>
              <a:t>Traffic Incident Management</a:t>
            </a:r>
          </a:p>
        </p:txBody>
      </p:sp>
      <p:sp>
        <p:nvSpPr>
          <p:cNvPr id="15" name="TextBox 14">
            <a:extLst>
              <a:ext uri="{FF2B5EF4-FFF2-40B4-BE49-F238E27FC236}">
                <a16:creationId xmlns:a16="http://schemas.microsoft.com/office/drawing/2014/main" id="{E615E60E-A107-469F-8C4F-543C36C36066}"/>
              </a:ext>
            </a:extLst>
          </p:cNvPr>
          <p:cNvSpPr txBox="1"/>
          <p:nvPr/>
        </p:nvSpPr>
        <p:spPr>
          <a:xfrm>
            <a:off x="313154" y="1654711"/>
            <a:ext cx="5400581" cy="646331"/>
          </a:xfrm>
          <a:prstGeom prst="rect">
            <a:avLst/>
          </a:prstGeom>
          <a:noFill/>
        </p:spPr>
        <p:txBody>
          <a:bodyPr wrap="none" rtlCol="0">
            <a:spAutoFit/>
          </a:bodyPr>
          <a:lstStyle/>
          <a:p>
            <a:r>
              <a:rPr lang="en-US" sz="3600" b="1" dirty="0">
                <a:solidFill>
                  <a:srgbClr val="0F385A"/>
                </a:solidFill>
                <a:latin typeface="Franklin Gothic Book" panose="020B0503020102020204" pitchFamily="34" charset="0"/>
              </a:rPr>
              <a:t>Traffic Signal Management</a:t>
            </a:r>
          </a:p>
        </p:txBody>
      </p:sp>
      <p:sp>
        <p:nvSpPr>
          <p:cNvPr id="16" name="TextBox 15">
            <a:extLst>
              <a:ext uri="{FF2B5EF4-FFF2-40B4-BE49-F238E27FC236}">
                <a16:creationId xmlns:a16="http://schemas.microsoft.com/office/drawing/2014/main" id="{7FB29929-E2FC-424C-81B5-B7BFBB1803D3}"/>
              </a:ext>
            </a:extLst>
          </p:cNvPr>
          <p:cNvSpPr txBox="1"/>
          <p:nvPr/>
        </p:nvSpPr>
        <p:spPr>
          <a:xfrm>
            <a:off x="4430390" y="4225244"/>
            <a:ext cx="2192203" cy="307777"/>
          </a:xfrm>
          <a:prstGeom prst="rect">
            <a:avLst/>
          </a:prstGeom>
          <a:noFill/>
        </p:spPr>
        <p:txBody>
          <a:bodyPr wrap="none" rtlCol="0">
            <a:spAutoFit/>
          </a:bodyPr>
          <a:lstStyle/>
          <a:p>
            <a:r>
              <a:rPr lang="en-US" sz="1400" dirty="0">
                <a:solidFill>
                  <a:srgbClr val="0F385A"/>
                </a:solidFill>
                <a:latin typeface="Franklin Gothic Book" panose="020B0503020102020204" pitchFamily="34" charset="0"/>
              </a:rPr>
              <a:t>Active Traffic Management</a:t>
            </a:r>
          </a:p>
        </p:txBody>
      </p:sp>
      <p:sp>
        <p:nvSpPr>
          <p:cNvPr id="17" name="TextBox 16">
            <a:extLst>
              <a:ext uri="{FF2B5EF4-FFF2-40B4-BE49-F238E27FC236}">
                <a16:creationId xmlns:a16="http://schemas.microsoft.com/office/drawing/2014/main" id="{6ADAE4E3-1542-445F-8EB3-ABB88DEBC169}"/>
              </a:ext>
            </a:extLst>
          </p:cNvPr>
          <p:cNvSpPr txBox="1"/>
          <p:nvPr/>
        </p:nvSpPr>
        <p:spPr>
          <a:xfrm>
            <a:off x="4364032" y="1322551"/>
            <a:ext cx="1919115" cy="400110"/>
          </a:xfrm>
          <a:prstGeom prst="rect">
            <a:avLst/>
          </a:prstGeom>
          <a:noFill/>
          <a:effectLst>
            <a:softEdge rad="63500"/>
          </a:effectLst>
        </p:spPr>
        <p:txBody>
          <a:bodyPr wrap="none" rtlCol="0">
            <a:spAutoFit/>
          </a:bodyPr>
          <a:lstStyle/>
          <a:p>
            <a:r>
              <a:rPr lang="en-US" sz="2000" dirty="0">
                <a:solidFill>
                  <a:srgbClr val="0F385A"/>
                </a:solidFill>
                <a:latin typeface="Franklin Gothic Book" panose="020B0503020102020204" pitchFamily="34" charset="0"/>
              </a:rPr>
              <a:t>Managed Lanes</a:t>
            </a:r>
          </a:p>
        </p:txBody>
      </p:sp>
      <p:sp>
        <p:nvSpPr>
          <p:cNvPr id="6" name="TextBox 5">
            <a:extLst>
              <a:ext uri="{FF2B5EF4-FFF2-40B4-BE49-F238E27FC236}">
                <a16:creationId xmlns:a16="http://schemas.microsoft.com/office/drawing/2014/main" id="{A48018F2-03BB-4958-98DC-D9630E43435B}"/>
              </a:ext>
            </a:extLst>
          </p:cNvPr>
          <p:cNvSpPr txBox="1"/>
          <p:nvPr/>
        </p:nvSpPr>
        <p:spPr>
          <a:xfrm>
            <a:off x="159633" y="3121816"/>
            <a:ext cx="3013325" cy="338554"/>
          </a:xfrm>
          <a:prstGeom prst="rect">
            <a:avLst/>
          </a:prstGeom>
          <a:noFill/>
        </p:spPr>
        <p:txBody>
          <a:bodyPr wrap="none" rtlCol="0">
            <a:spAutoFit/>
          </a:bodyPr>
          <a:lstStyle/>
          <a:p>
            <a:r>
              <a:rPr lang="en-US" sz="1600" dirty="0">
                <a:solidFill>
                  <a:srgbClr val="0F385A"/>
                </a:solidFill>
                <a:latin typeface="Franklin Gothic Book" panose="020B0503020102020204" pitchFamily="34" charset="0"/>
              </a:rPr>
              <a:t>Integrated Corridor Management</a:t>
            </a:r>
          </a:p>
        </p:txBody>
      </p:sp>
      <p:pic>
        <p:nvPicPr>
          <p:cNvPr id="9" name="Picture 8">
            <a:extLst>
              <a:ext uri="{FF2B5EF4-FFF2-40B4-BE49-F238E27FC236}">
                <a16:creationId xmlns:a16="http://schemas.microsoft.com/office/drawing/2014/main" id="{145D8D96-1AA0-474A-B7B6-762E58B80507}"/>
              </a:ext>
            </a:extLst>
          </p:cNvPr>
          <p:cNvPicPr>
            <a:picLocks noChangeAspect="1"/>
          </p:cNvPicPr>
          <p:nvPr/>
        </p:nvPicPr>
        <p:blipFill rotWithShape="1">
          <a:blip r:embed="rId3"/>
          <a:srcRect r="52545"/>
          <a:stretch/>
        </p:blipFill>
        <p:spPr>
          <a:xfrm>
            <a:off x="6646884" y="2071047"/>
            <a:ext cx="1852745" cy="1220046"/>
          </a:xfrm>
          <a:prstGeom prst="rect">
            <a:avLst/>
          </a:prstGeom>
          <a:effectLst>
            <a:softEdge rad="63500"/>
          </a:effectLst>
        </p:spPr>
      </p:pic>
      <p:pic>
        <p:nvPicPr>
          <p:cNvPr id="18" name="Picture 17">
            <a:extLst>
              <a:ext uri="{FF2B5EF4-FFF2-40B4-BE49-F238E27FC236}">
                <a16:creationId xmlns:a16="http://schemas.microsoft.com/office/drawing/2014/main" id="{29268464-BD04-4AB3-A393-998EFAEC80B5}"/>
              </a:ext>
            </a:extLst>
          </p:cNvPr>
          <p:cNvPicPr>
            <a:picLocks noChangeAspect="1"/>
          </p:cNvPicPr>
          <p:nvPr/>
        </p:nvPicPr>
        <p:blipFill>
          <a:blip r:embed="rId4"/>
          <a:stretch>
            <a:fillRect/>
          </a:stretch>
        </p:blipFill>
        <p:spPr>
          <a:xfrm>
            <a:off x="6960987" y="749234"/>
            <a:ext cx="2054813" cy="1220046"/>
          </a:xfrm>
          <a:prstGeom prst="rect">
            <a:avLst/>
          </a:prstGeom>
          <a:effectLst>
            <a:softEdge rad="63500"/>
          </a:effectLst>
        </p:spPr>
      </p:pic>
      <p:pic>
        <p:nvPicPr>
          <p:cNvPr id="7" name="Picture 6">
            <a:extLst>
              <a:ext uri="{FF2B5EF4-FFF2-40B4-BE49-F238E27FC236}">
                <a16:creationId xmlns:a16="http://schemas.microsoft.com/office/drawing/2014/main" id="{1D7B2F86-EBEC-4342-A0E5-6342F88DE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0349" y="3444011"/>
            <a:ext cx="1716088" cy="1144617"/>
          </a:xfrm>
          <a:prstGeom prst="rect">
            <a:avLst/>
          </a:prstGeom>
          <a:effectLst>
            <a:softEdge rad="63500"/>
          </a:effectLst>
        </p:spPr>
      </p:pic>
    </p:spTree>
    <p:extLst>
      <p:ext uri="{BB962C8B-B14F-4D97-AF65-F5344CB8AC3E}">
        <p14:creationId xmlns:p14="http://schemas.microsoft.com/office/powerpoint/2010/main" val="353610250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ECC4-6104-4EEA-84AB-1B17EF7FE6B8}"/>
              </a:ext>
            </a:extLst>
          </p:cNvPr>
          <p:cNvSpPr>
            <a:spLocks noGrp="1"/>
          </p:cNvSpPr>
          <p:nvPr>
            <p:ph type="title"/>
          </p:nvPr>
        </p:nvSpPr>
        <p:spPr/>
        <p:txBody>
          <a:bodyPr/>
          <a:lstStyle/>
          <a:p>
            <a:r>
              <a:rPr lang="en-US" dirty="0"/>
              <a:t>Transportation Systems Management and Operations</a:t>
            </a:r>
          </a:p>
        </p:txBody>
      </p:sp>
      <p:sp>
        <p:nvSpPr>
          <p:cNvPr id="4" name="Slide Number Placeholder 3">
            <a:extLst>
              <a:ext uri="{FF2B5EF4-FFF2-40B4-BE49-F238E27FC236}">
                <a16:creationId xmlns:a16="http://schemas.microsoft.com/office/drawing/2014/main" id="{2F75B5D1-4970-4C23-A3D4-FB348C16DB1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8</a:t>
            </a:fld>
            <a:endParaRPr lang="en-US" dirty="0"/>
          </a:p>
        </p:txBody>
      </p:sp>
      <p:graphicFrame>
        <p:nvGraphicFramePr>
          <p:cNvPr id="5" name="Content Placeholder 13">
            <a:extLst>
              <a:ext uri="{FF2B5EF4-FFF2-40B4-BE49-F238E27FC236}">
                <a16:creationId xmlns:a16="http://schemas.microsoft.com/office/drawing/2014/main" id="{7AC0392B-CAEE-4AE4-9ABA-BE623F809020}"/>
              </a:ext>
            </a:extLst>
          </p:cNvPr>
          <p:cNvGraphicFramePr>
            <a:graphicFrameLocks noGrp="1"/>
          </p:cNvGraphicFramePr>
          <p:nvPr>
            <p:ph idx="1"/>
            <p:extLst>
              <p:ext uri="{D42A27DB-BD31-4B8C-83A1-F6EECF244321}">
                <p14:modId xmlns:p14="http://schemas.microsoft.com/office/powerpoint/2010/main" val="3054748409"/>
              </p:ext>
            </p:extLst>
          </p:nvPr>
        </p:nvGraphicFramePr>
        <p:xfrm>
          <a:off x="213967" y="1811020"/>
          <a:ext cx="8477250" cy="2657019"/>
        </p:xfrm>
        <a:graphic>
          <a:graphicData uri="http://schemas.openxmlformats.org/drawingml/2006/table">
            <a:tbl>
              <a:tblPr firstRow="1" bandRow="1">
                <a:tableStyleId>{2D5ABB26-0587-4C30-8999-92F81FD0307C}</a:tableStyleId>
              </a:tblPr>
              <a:tblGrid>
                <a:gridCol w="2825750">
                  <a:extLst>
                    <a:ext uri="{9D8B030D-6E8A-4147-A177-3AD203B41FA5}">
                      <a16:colId xmlns:a16="http://schemas.microsoft.com/office/drawing/2014/main" val="2452910576"/>
                    </a:ext>
                  </a:extLst>
                </a:gridCol>
                <a:gridCol w="2825750">
                  <a:extLst>
                    <a:ext uri="{9D8B030D-6E8A-4147-A177-3AD203B41FA5}">
                      <a16:colId xmlns:a16="http://schemas.microsoft.com/office/drawing/2014/main" val="291415030"/>
                    </a:ext>
                  </a:extLst>
                </a:gridCol>
                <a:gridCol w="2825750">
                  <a:extLst>
                    <a:ext uri="{9D8B030D-6E8A-4147-A177-3AD203B41FA5}">
                      <a16:colId xmlns:a16="http://schemas.microsoft.com/office/drawing/2014/main" val="3636917020"/>
                    </a:ext>
                  </a:extLst>
                </a:gridCol>
              </a:tblGrid>
              <a:tr h="941995">
                <a:tc>
                  <a:txBody>
                    <a:bodyPr/>
                    <a:lstStyle/>
                    <a:p>
                      <a:pPr algn="ctr"/>
                      <a:r>
                        <a:rPr lang="en-US" sz="1600" dirty="0"/>
                        <a:t>Business Processes</a:t>
                      </a:r>
                      <a:endParaRPr lang="en-US" sz="1600" dirty="0">
                        <a:latin typeface="Frutiger LT Std 45 Light" panose="020B0402020204020204" pitchFamily="34" charset="0"/>
                      </a:endParaRPr>
                    </a:p>
                  </a:txBody>
                  <a:tcPr anchor="b"/>
                </a:tc>
                <a:tc>
                  <a:txBody>
                    <a:bodyPr/>
                    <a:lstStyle/>
                    <a:p>
                      <a:pPr algn="ctr"/>
                      <a:r>
                        <a:rPr lang="en-US" sz="1600" dirty="0"/>
                        <a:t>Systems &amp; Technology</a:t>
                      </a:r>
                      <a:endParaRPr lang="en-US" sz="1600" dirty="0">
                        <a:latin typeface="Frutiger LT Std 45 Light" panose="020B0402020204020204" pitchFamily="34" charset="0"/>
                      </a:endParaRPr>
                    </a:p>
                  </a:txBody>
                  <a:tcPr anchor="b"/>
                </a:tc>
                <a:tc>
                  <a:txBody>
                    <a:bodyPr/>
                    <a:lstStyle/>
                    <a:p>
                      <a:pPr algn="ctr"/>
                      <a:r>
                        <a:rPr lang="en-US" sz="1600" dirty="0"/>
                        <a:t>Performance Measures</a:t>
                      </a:r>
                      <a:endParaRPr lang="en-US" sz="1600" dirty="0">
                        <a:latin typeface="Frutiger LT Std 45 Light" panose="020B0402020204020204" pitchFamily="34" charset="0"/>
                      </a:endParaRPr>
                    </a:p>
                  </a:txBody>
                  <a:tcPr anchor="b"/>
                </a:tc>
                <a:extLst>
                  <a:ext uri="{0D108BD9-81ED-4DB2-BD59-A6C34878D82A}">
                    <a16:rowId xmlns:a16="http://schemas.microsoft.com/office/drawing/2014/main" val="669411663"/>
                  </a:ext>
                </a:extLst>
              </a:tr>
              <a:tr h="1715024">
                <a:tc>
                  <a:txBody>
                    <a:bodyPr/>
                    <a:lstStyle/>
                    <a:p>
                      <a:pPr algn="ctr"/>
                      <a:r>
                        <a:rPr lang="en-US" sz="1600" dirty="0"/>
                        <a:t>Culture</a:t>
                      </a:r>
                      <a:endParaRPr lang="en-US" sz="1600" dirty="0">
                        <a:latin typeface="Frutiger LT Std 45 Light" panose="020B0402020204020204" pitchFamily="34" charset="0"/>
                      </a:endParaRPr>
                    </a:p>
                  </a:txBody>
                  <a:tcPr anchor="b"/>
                </a:tc>
                <a:tc>
                  <a:txBody>
                    <a:bodyPr/>
                    <a:lstStyle/>
                    <a:p>
                      <a:pPr algn="ctr"/>
                      <a:r>
                        <a:rPr lang="en-US" sz="1600" dirty="0"/>
                        <a:t>Organization &amp; Workforce</a:t>
                      </a:r>
                      <a:endParaRPr lang="en-US" sz="1600" dirty="0">
                        <a:latin typeface="Frutiger LT Std 45 Light" panose="020B0402020204020204" pitchFamily="34" charset="0"/>
                      </a:endParaRPr>
                    </a:p>
                  </a:txBody>
                  <a:tcPr anchor="b"/>
                </a:tc>
                <a:tc>
                  <a:txBody>
                    <a:bodyPr/>
                    <a:lstStyle/>
                    <a:p>
                      <a:pPr algn="ctr"/>
                      <a:r>
                        <a:rPr lang="en-US" sz="1600" dirty="0"/>
                        <a:t>Collaboration</a:t>
                      </a:r>
                      <a:endParaRPr lang="en-US" sz="1600" dirty="0">
                        <a:latin typeface="Frutiger LT Std 45 Light" panose="020B0402020204020204" pitchFamily="34" charset="0"/>
                      </a:endParaRPr>
                    </a:p>
                  </a:txBody>
                  <a:tcPr anchor="b"/>
                </a:tc>
                <a:extLst>
                  <a:ext uri="{0D108BD9-81ED-4DB2-BD59-A6C34878D82A}">
                    <a16:rowId xmlns:a16="http://schemas.microsoft.com/office/drawing/2014/main" val="536208612"/>
                  </a:ext>
                </a:extLst>
              </a:tr>
            </a:tbl>
          </a:graphicData>
        </a:graphic>
      </p:graphicFrame>
      <p:pic>
        <p:nvPicPr>
          <p:cNvPr id="6" name="Picture 5">
            <a:extLst>
              <a:ext uri="{FF2B5EF4-FFF2-40B4-BE49-F238E27FC236}">
                <a16:creationId xmlns:a16="http://schemas.microsoft.com/office/drawing/2014/main" id="{8527949F-4299-4B9D-B406-CEE527C50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562" y="1272540"/>
            <a:ext cx="1036238" cy="1036238"/>
          </a:xfrm>
          <a:prstGeom prst="rect">
            <a:avLst/>
          </a:prstGeom>
        </p:spPr>
      </p:pic>
      <p:pic>
        <p:nvPicPr>
          <p:cNvPr id="7" name="Picture 6">
            <a:extLst>
              <a:ext uri="{FF2B5EF4-FFF2-40B4-BE49-F238E27FC236}">
                <a16:creationId xmlns:a16="http://schemas.microsoft.com/office/drawing/2014/main" id="{EB7ADE43-3FBF-4985-909C-3B1A85B443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800" y="3001965"/>
            <a:ext cx="1080076" cy="1080076"/>
          </a:xfrm>
          <a:prstGeom prst="rect">
            <a:avLst/>
          </a:prstGeom>
        </p:spPr>
      </p:pic>
      <p:pic>
        <p:nvPicPr>
          <p:cNvPr id="8" name="Picture 7">
            <a:extLst>
              <a:ext uri="{FF2B5EF4-FFF2-40B4-BE49-F238E27FC236}">
                <a16:creationId xmlns:a16="http://schemas.microsoft.com/office/drawing/2014/main" id="{6AA44B8D-858A-4235-AD5F-633C48B251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146" y="3001966"/>
            <a:ext cx="1080076" cy="1080076"/>
          </a:xfrm>
          <a:prstGeom prst="rect">
            <a:avLst/>
          </a:prstGeom>
        </p:spPr>
      </p:pic>
      <p:pic>
        <p:nvPicPr>
          <p:cNvPr id="9" name="Picture 8">
            <a:extLst>
              <a:ext uri="{FF2B5EF4-FFF2-40B4-BE49-F238E27FC236}">
                <a16:creationId xmlns:a16="http://schemas.microsoft.com/office/drawing/2014/main" id="{AFC52DDC-995E-4881-8A15-9157DA5651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473" y="3045803"/>
            <a:ext cx="1036238" cy="1036238"/>
          </a:xfrm>
          <a:prstGeom prst="rect">
            <a:avLst/>
          </a:prstGeom>
        </p:spPr>
      </p:pic>
      <p:pic>
        <p:nvPicPr>
          <p:cNvPr id="10" name="Picture 9">
            <a:extLst>
              <a:ext uri="{FF2B5EF4-FFF2-40B4-BE49-F238E27FC236}">
                <a16:creationId xmlns:a16="http://schemas.microsoft.com/office/drawing/2014/main" id="{43AA70A2-D204-417C-AED6-3EF739DCAA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1718" y="1272540"/>
            <a:ext cx="1036238" cy="1036238"/>
          </a:xfrm>
          <a:prstGeom prst="rect">
            <a:avLst/>
          </a:prstGeom>
        </p:spPr>
      </p:pic>
      <p:pic>
        <p:nvPicPr>
          <p:cNvPr id="11" name="Picture 10">
            <a:extLst>
              <a:ext uri="{FF2B5EF4-FFF2-40B4-BE49-F238E27FC236}">
                <a16:creationId xmlns:a16="http://schemas.microsoft.com/office/drawing/2014/main" id="{5DE185B6-F7BD-4594-A355-6112E59389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2271" y="1357082"/>
            <a:ext cx="1036238" cy="1036238"/>
          </a:xfrm>
          <a:prstGeom prst="rect">
            <a:avLst/>
          </a:prstGeom>
        </p:spPr>
      </p:pic>
      <p:sp>
        <p:nvSpPr>
          <p:cNvPr id="12" name="TextBox 11">
            <a:extLst>
              <a:ext uri="{FF2B5EF4-FFF2-40B4-BE49-F238E27FC236}">
                <a16:creationId xmlns:a16="http://schemas.microsoft.com/office/drawing/2014/main" id="{D67C1C54-96E0-48B1-9A4E-CD90FB2AB04C}"/>
              </a:ext>
            </a:extLst>
          </p:cNvPr>
          <p:cNvSpPr txBox="1"/>
          <p:nvPr/>
        </p:nvSpPr>
        <p:spPr>
          <a:xfrm>
            <a:off x="213967" y="717967"/>
            <a:ext cx="3286477" cy="400110"/>
          </a:xfrm>
          <a:prstGeom prst="rect">
            <a:avLst/>
          </a:prstGeom>
          <a:noFill/>
        </p:spPr>
        <p:txBody>
          <a:bodyPr wrap="none" rtlCol="0">
            <a:spAutoFit/>
          </a:bodyPr>
          <a:lstStyle/>
          <a:p>
            <a:r>
              <a:rPr lang="en-US" sz="2000" b="1" dirty="0">
                <a:solidFill>
                  <a:srgbClr val="0F385A"/>
                </a:solidFill>
              </a:rPr>
              <a:t>Capability Maturity Model</a:t>
            </a:r>
          </a:p>
        </p:txBody>
      </p:sp>
    </p:spTree>
    <p:extLst>
      <p:ext uri="{BB962C8B-B14F-4D97-AF65-F5344CB8AC3E}">
        <p14:creationId xmlns:p14="http://schemas.microsoft.com/office/powerpoint/2010/main" val="178557320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237565" y="116016"/>
            <a:ext cx="6858000" cy="570310"/>
          </a:xfrm>
        </p:spPr>
        <p:txBody>
          <a:bodyPr>
            <a:normAutofit/>
          </a:bodyPr>
          <a:lstStyle/>
          <a:p>
            <a:r>
              <a:rPr lang="en-US" dirty="0"/>
              <a:t>The Dimensions of Capability Maturity</a:t>
            </a:r>
          </a:p>
        </p:txBody>
      </p:sp>
      <p:sp>
        <p:nvSpPr>
          <p:cNvPr id="68610" name="Content Placeholder 2"/>
          <p:cNvSpPr>
            <a:spLocks noGrp="1"/>
          </p:cNvSpPr>
          <p:nvPr>
            <p:ph idx="1"/>
          </p:nvPr>
        </p:nvSpPr>
        <p:spPr>
          <a:xfrm>
            <a:off x="504264" y="777688"/>
            <a:ext cx="8135471" cy="3964641"/>
          </a:xfrm>
        </p:spPr>
        <p:txBody>
          <a:bodyPr>
            <a:noAutofit/>
          </a:bodyPr>
          <a:lstStyle/>
          <a:p>
            <a:pPr marL="385763" indent="-385763">
              <a:buFont typeface="+mj-lt"/>
              <a:buAutoNum type="arabicPeriod"/>
            </a:pPr>
            <a:r>
              <a:rPr lang="en-US" sz="2100" b="1" dirty="0"/>
              <a:t>Business Processes</a:t>
            </a:r>
            <a:r>
              <a:rPr lang="en-US" sz="2100" dirty="0"/>
              <a:t>: Operations and maintenance costs programmed? Asset management plans</a:t>
            </a:r>
          </a:p>
          <a:p>
            <a:pPr marL="385763" indent="-385763">
              <a:buFont typeface="+mj-lt"/>
              <a:buAutoNum type="arabicPeriod"/>
            </a:pPr>
            <a:r>
              <a:rPr lang="en-US" sz="2100" b="1" dirty="0"/>
              <a:t>Systems &amp; Technology</a:t>
            </a:r>
            <a:r>
              <a:rPr lang="en-US" sz="2100" dirty="0"/>
              <a:t>: Integration, interoperability issues</a:t>
            </a:r>
          </a:p>
          <a:p>
            <a:pPr marL="385763" indent="-385763">
              <a:buFont typeface="+mj-lt"/>
              <a:buAutoNum type="arabicPeriod"/>
            </a:pPr>
            <a:r>
              <a:rPr lang="en-US" sz="2100" b="1" dirty="0"/>
              <a:t>Performance Measurement</a:t>
            </a:r>
            <a:r>
              <a:rPr lang="en-US" sz="2100" dirty="0"/>
              <a:t>: Data to actively manage the system</a:t>
            </a:r>
          </a:p>
          <a:p>
            <a:pPr marL="385763" indent="-385763">
              <a:buFont typeface="+mj-lt"/>
              <a:buAutoNum type="arabicPeriod"/>
            </a:pPr>
            <a:r>
              <a:rPr lang="en-US" sz="2100" b="1" dirty="0"/>
              <a:t>Culture:</a:t>
            </a:r>
            <a:r>
              <a:rPr lang="en-US" sz="2100" dirty="0"/>
              <a:t> Ability for traffic managers to take risks and innovate</a:t>
            </a:r>
          </a:p>
          <a:p>
            <a:pPr marL="385763" indent="-385763">
              <a:buFont typeface="+mj-lt"/>
              <a:buAutoNum type="arabicPeriod"/>
            </a:pPr>
            <a:r>
              <a:rPr lang="en-US" sz="2100" b="1" dirty="0"/>
              <a:t>Organization/Workforce</a:t>
            </a:r>
            <a:r>
              <a:rPr lang="en-US" sz="2100" dirty="0"/>
              <a:t>: workforce capabilities / training</a:t>
            </a:r>
          </a:p>
          <a:p>
            <a:pPr marL="385763" indent="-385763">
              <a:buFont typeface="+mj-lt"/>
              <a:buAutoNum type="arabicPeriod"/>
            </a:pPr>
            <a:r>
              <a:rPr lang="en-US" sz="2100" b="1" dirty="0"/>
              <a:t>Collaboration:</a:t>
            </a:r>
            <a:r>
              <a:rPr lang="en-US" sz="2100" dirty="0"/>
              <a:t> Data sharing, shared control (corridor deployments)</a:t>
            </a:r>
          </a:p>
          <a:p>
            <a:pPr marL="385763" indent="-385763">
              <a:buFont typeface="+mj-lt"/>
              <a:buAutoNum type="arabicPeriod"/>
            </a:pPr>
            <a:endParaRPr lang="en-US" sz="2100" dirty="0"/>
          </a:p>
          <a:p>
            <a:pPr marL="385763" indent="-385763">
              <a:lnSpc>
                <a:spcPts val="2250"/>
              </a:lnSpc>
              <a:spcBef>
                <a:spcPts val="900"/>
              </a:spcBef>
              <a:spcAft>
                <a:spcPts val="900"/>
              </a:spcAft>
              <a:buFontTx/>
              <a:buAutoNum type="arabicPeriod"/>
            </a:pPr>
            <a:endParaRPr lang="en-US" sz="1800" dirty="0"/>
          </a:p>
        </p:txBody>
      </p:sp>
      <p:sp>
        <p:nvSpPr>
          <p:cNvPr id="4" name="Slide Number Placeholder 3">
            <a:extLst>
              <a:ext uri="{FF2B5EF4-FFF2-40B4-BE49-F238E27FC236}">
                <a16:creationId xmlns:a16="http://schemas.microsoft.com/office/drawing/2014/main" id="{C9172C00-E6AD-45E6-952D-88C549BAA585}"/>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9</a:t>
            </a:fld>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zMZeMqqa06Yxw1YWg8I3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FbRS7o4h029ZFRiZu1J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did5PtagEGYnKeYYWJAi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Z3F47eQZUyY5miXrBCBY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MASTER_powerpoint_template3_WIDESCREEN_SLANT">
  <a:themeElements>
    <a:clrScheme name="Prefinal 5">
      <a:dk1>
        <a:srgbClr val="000000"/>
      </a:dk1>
      <a:lt1>
        <a:srgbClr val="FFFFFF"/>
      </a:lt1>
      <a:dk2>
        <a:srgbClr val="E2E7EB"/>
      </a:dk2>
      <a:lt2>
        <a:srgbClr val="F9EFE0"/>
      </a:lt2>
      <a:accent1>
        <a:srgbClr val="3869A2"/>
      </a:accent1>
      <a:accent2>
        <a:srgbClr val="0F3859"/>
      </a:accent2>
      <a:accent3>
        <a:srgbClr val="CC7B28"/>
      </a:accent3>
      <a:accent4>
        <a:srgbClr val="F4BC46"/>
      </a:accent4>
      <a:accent5>
        <a:srgbClr val="79A03F"/>
      </a:accent5>
      <a:accent6>
        <a:srgbClr val="247F74"/>
      </a:accent6>
      <a:hlink>
        <a:srgbClr val="042A45"/>
      </a:hlink>
      <a:folHlink>
        <a:srgbClr val="4D4D4D"/>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l="-4127" t="-2765" r="-4127" b="-2765"/>
          </a:stretch>
        </a:blipFill>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6">
            <a:lumMod val="75000"/>
          </a:schemeClr>
        </a:solidFill>
        <a:ln/>
      </a:spPr>
      <a:bodyPr wrap="square" rtlCol="0">
        <a:spAutoFit/>
      </a:bodyPr>
      <a:lstStyle>
        <a:defPPr marL="0" algn="ctr">
          <a:defRPr b="1" dirty="0">
            <a:solidFill>
              <a:srgbClr val="FFFFFF"/>
            </a:solidFill>
          </a:defRPr>
        </a:defPPr>
      </a:lstStyle>
      <a:style>
        <a:lnRef idx="0">
          <a:schemeClr val="dk1"/>
        </a:lnRef>
        <a:fillRef idx="3">
          <a:schemeClr val="dk1"/>
        </a:fillRef>
        <a:effectRef idx="3">
          <a:schemeClr val="dk1"/>
        </a:effectRef>
        <a:fontRef idx="minor">
          <a:schemeClr val="lt1"/>
        </a:fontRef>
      </a:style>
    </a:txDef>
  </a:objectDefaults>
  <a:extraClrSchemeLst/>
  <a:extLst>
    <a:ext uri="{05A4C25C-085E-4340-85A3-A5531E510DB2}">
      <thm15:themeFamily xmlns:thm15="http://schemas.microsoft.com/office/thememl/2012/main" name="Brand_template_9-5-19_WIDE.potx" id="{0E008A3F-521E-4D7F-B9DC-2C1B5BA3FF6F}" vid="{059D642C-AB02-4956-9C6B-F2B120BDB6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AECD885211D54CAA0736BB86D96691" ma:contentTypeVersion="14" ma:contentTypeDescription="Create a new document." ma:contentTypeScope="" ma:versionID="a32d9bd8c21e2d59d894d9d703bd785f">
  <xsd:schema xmlns:xsd="http://www.w3.org/2001/XMLSchema" xmlns:xs="http://www.w3.org/2001/XMLSchema" xmlns:p="http://schemas.microsoft.com/office/2006/metadata/properties" xmlns:ns3="28fd4830-b928-4efc-ad64-db1bf92404c2" xmlns:ns4="c18e8617-fc0f-4dda-a87a-c0ec120ddf92" xmlns:ns5="76f48172-3ab2-4ac4-91d9-af510996a84d" targetNamespace="http://schemas.microsoft.com/office/2006/metadata/properties" ma:root="true" ma:fieldsID="abed482756e0a171443fe0c51d165674" ns3:_="" ns4:_="" ns5:_="">
    <xsd:import namespace="28fd4830-b928-4efc-ad64-db1bf92404c2"/>
    <xsd:import namespace="c18e8617-fc0f-4dda-a87a-c0ec120ddf92"/>
    <xsd:import namespace="76f48172-3ab2-4ac4-91d9-af510996a84d"/>
    <xsd:element name="properties">
      <xsd:complexType>
        <xsd:sequence>
          <xsd:element name="documentManagement">
            <xsd:complexType>
              <xsd:all>
                <xsd:element ref="ns3:SharedWithUsers" minOccurs="0"/>
                <xsd:element ref="ns3:SharedWithDetails" minOccurs="0"/>
                <xsd:element ref="ns3:SharingHintHash" minOccurs="0"/>
                <xsd:element ref="ns4:_dlc_DocId" minOccurs="0"/>
                <xsd:element ref="ns4:_dlc_DocIdUrl" minOccurs="0"/>
                <xsd:element ref="ns4:_dlc_DocIdPersistId"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Location" minOccurs="0"/>
                <xsd:element ref="ns5:MediaServiceGenerationTime" minOccurs="0"/>
                <xsd:element ref="ns5:MediaServiceEventHashCod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d4830-b928-4efc-ad64-db1bf92404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8e8617-fc0f-4dda-a87a-c0ec120ddf92"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6f48172-3ab2-4ac4-91d9-af510996a84d"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81a52b0-d0f4-44f0-98bb-0d102f5fd161" ContentTypeId="0x0101" PreviousValue="false"/>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9B070EC2-1E79-4469-B3E5-79E27703FC3C}">
  <ds:schemaRefs>
    <ds:schemaRef ds:uri="http://schemas.microsoft.com/sharepoint/v3/contenttype/forms"/>
  </ds:schemaRefs>
</ds:datastoreItem>
</file>

<file path=customXml/itemProps2.xml><?xml version="1.0" encoding="utf-8"?>
<ds:datastoreItem xmlns:ds="http://schemas.openxmlformats.org/officeDocument/2006/customXml" ds:itemID="{3AD00FEB-8268-4E65-8965-8555F98441C4}">
  <ds:schemaRefs>
    <ds:schemaRef ds:uri="76f48172-3ab2-4ac4-91d9-af510996a84d"/>
    <ds:schemaRef ds:uri="c18e8617-fc0f-4dda-a87a-c0ec120ddf92"/>
    <ds:schemaRef ds:uri="28fd4830-b928-4efc-ad64-db1bf92404c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83CC1EB-87A6-4F45-86B8-EB975DB00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d4830-b928-4efc-ad64-db1bf92404c2"/>
    <ds:schemaRef ds:uri="c18e8617-fc0f-4dda-a87a-c0ec120ddf92"/>
    <ds:schemaRef ds:uri="76f48172-3ab2-4ac4-91d9-af510996a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8AC0489-A13B-4DE2-962E-1BF223939EED}">
  <ds:schemaRefs>
    <ds:schemaRef ds:uri="Microsoft.SharePoint.Taxonomy.ContentTypeSync"/>
  </ds:schemaRefs>
</ds:datastoreItem>
</file>

<file path=customXml/itemProps5.xml><?xml version="1.0" encoding="utf-8"?>
<ds:datastoreItem xmlns:ds="http://schemas.openxmlformats.org/officeDocument/2006/customXml" ds:itemID="{C7D4DCA9-311A-463C-B1B6-16B400EFEA3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MASTER_powerpoint_template__WIDESCREEN</Template>
  <TotalTime>0</TotalTime>
  <Words>2001</Words>
  <Application>Microsoft Office PowerPoint</Application>
  <PresentationFormat>On-screen Show (16:9)</PresentationFormat>
  <Paragraphs>219</Paragraphs>
  <Slides>27</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Franklin Gothic Book</vt:lpstr>
      <vt:lpstr>Franklin Gothic Demi</vt:lpstr>
      <vt:lpstr>Franklin Gothic Medium Cond</vt:lpstr>
      <vt:lpstr>Frutiger LT Std 45 Light</vt:lpstr>
      <vt:lpstr>Wingdings</vt:lpstr>
      <vt:lpstr>MASTER_powerpoint_template3_WIDESCREEN_SLANT</vt:lpstr>
      <vt:lpstr>think-cell Slide</vt:lpstr>
      <vt:lpstr>PowerPoint Presentation</vt:lpstr>
      <vt:lpstr> Transportation Systems Management and Operations (TSMO) </vt:lpstr>
      <vt:lpstr>Self Introductions</vt:lpstr>
      <vt:lpstr>Table of Contents</vt:lpstr>
      <vt:lpstr>CMM Webinar Objectives</vt:lpstr>
      <vt:lpstr>Transportation Systems Management and Operations</vt:lpstr>
      <vt:lpstr>Transportation Systems Management and Operations</vt:lpstr>
      <vt:lpstr>Transportation Systems Management and Operations</vt:lpstr>
      <vt:lpstr>The Dimensions of Capability Maturity</vt:lpstr>
      <vt:lpstr>TSMO Strategy: Traffic Signal Management/ Traffic Management</vt:lpstr>
      <vt:lpstr>Poll Questions</vt:lpstr>
      <vt:lpstr>PowerPoint Presentation</vt:lpstr>
      <vt:lpstr>Maturity Levels</vt:lpstr>
      <vt:lpstr>Poll Question</vt:lpstr>
      <vt:lpstr>Please tell us what works well with Traffic Signal Management/ Traffic Management in the region:</vt:lpstr>
      <vt:lpstr>Capability Maturity Framework – What works well?</vt:lpstr>
      <vt:lpstr>Discussion</vt:lpstr>
      <vt:lpstr>Please tell us a few areas where Traffic Signal Management/ Traffic Management in the region could improve:</vt:lpstr>
      <vt:lpstr>Capability Maturity Framework – Challenges and Weaknesses</vt:lpstr>
      <vt:lpstr>Discussion</vt:lpstr>
      <vt:lpstr>The Work Sessions</vt:lpstr>
      <vt:lpstr>Please tell a few actions that might “advance” the Traffic Signal Management/ Traffic Management activities in the region:</vt:lpstr>
      <vt:lpstr>“Typical” Actions to Advance Traffic Signal Management/ Traffic Management:</vt:lpstr>
      <vt:lpstr>Polling question</vt:lpstr>
      <vt:lpstr>Discussion</vt:lpstr>
      <vt:lpstr>Thank you for your time today!</vt:lpstr>
      <vt:lpstr>Contacts</vt:lpstr>
    </vt:vector>
  </TitlesOfParts>
  <Company>Texas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Cover</dc:title>
  <dc:creator>Fowler, Thomas</dc:creator>
  <cp:lastModifiedBy>Fowler, Thomas</cp:lastModifiedBy>
  <cp:revision>199</cp:revision>
  <cp:lastPrinted>2019-11-07T21:49:05Z</cp:lastPrinted>
  <dcterms:created xsi:type="dcterms:W3CDTF">2019-09-16T04:06:45Z</dcterms:created>
  <dcterms:modified xsi:type="dcterms:W3CDTF">2020-08-17T20:45:50Z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0x0101005DAECD885211D54CAA0736BB86D96691</vt:lpwstr>
  </property>
</Properties>
</file>